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Playfair Display"/>
      <p:regular r:id="rId49"/>
      <p:bold r:id="rId50"/>
      <p:italic r:id="rId51"/>
      <p:boldItalic r:id="rId52"/>
    </p:embeddedFont>
    <p:embeddedFont>
      <p:font typeface="Montserrat"/>
      <p:regular r:id="rId53"/>
      <p:bold r:id="rId54"/>
      <p:italic r:id="rId55"/>
      <p:boldItalic r:id="rId56"/>
    </p:embeddedFont>
    <p:embeddedFont>
      <p:font typeface="Oswal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D7789A-DB2A-4D48-9004-19E536DC2529}">
  <a:tblStyle styleId="{8AD7789A-DB2A-4D48-9004-19E536DC25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PlayfairDispl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italic.fntdata"/><Relationship Id="rId50" Type="http://schemas.openxmlformats.org/officeDocument/2006/relationships/font" Target="fonts/PlayfairDisplay-bold.fntdata"/><Relationship Id="rId53" Type="http://schemas.openxmlformats.org/officeDocument/2006/relationships/font" Target="fonts/Montserrat-regular.fntdata"/><Relationship Id="rId52" Type="http://schemas.openxmlformats.org/officeDocument/2006/relationships/font" Target="fonts/PlayfairDisplay-boldItalic.fntdata"/><Relationship Id="rId11" Type="http://schemas.openxmlformats.org/officeDocument/2006/relationships/slide" Target="slides/slide5.xml"/><Relationship Id="rId55" Type="http://schemas.openxmlformats.org/officeDocument/2006/relationships/font" Target="fonts/Montserrat-italic.fntdata"/><Relationship Id="rId10" Type="http://schemas.openxmlformats.org/officeDocument/2006/relationships/slide" Target="slides/slide4.xml"/><Relationship Id="rId54" Type="http://schemas.openxmlformats.org/officeDocument/2006/relationships/font" Target="fonts/Montserrat-bold.fntdata"/><Relationship Id="rId13" Type="http://schemas.openxmlformats.org/officeDocument/2006/relationships/slide" Target="slides/slide7.xml"/><Relationship Id="rId57" Type="http://schemas.openxmlformats.org/officeDocument/2006/relationships/font" Target="fonts/Oswald-regular.fntdata"/><Relationship Id="rId12" Type="http://schemas.openxmlformats.org/officeDocument/2006/relationships/slide" Target="slides/slide6.xml"/><Relationship Id="rId56" Type="http://schemas.openxmlformats.org/officeDocument/2006/relationships/font" Target="fonts/Montserrat-bold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b2f4932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b2f4932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b2f4932a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b2f4932a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b2f4932a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b2f4932a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b2f4932a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b2f4932a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6f19873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76f19873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b2f4932a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b2f4932a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6f19873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6f19873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6f19873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76f19873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bea5230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bea5230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bea5230b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bea5230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ec17983b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ec17983b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c21c2ae3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c21c2ae3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b7c0b822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b7c0b822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b853b6d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b853b6d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b853b6d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b853b6d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b853b6d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b853b6d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eb853b6dd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eb853b6dd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b853b6dd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b853b6dd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b853b6dd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b853b6dd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88c104b9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88c104b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c0444c0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ec0444c0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ebd3b83d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ebd3b83d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c0444c0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c0444c0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df9da68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edf9da68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7024e1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77024e1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dbb109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dbb109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bda52193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ebda52193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bbe3f981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ebbe3f981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bdbb649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bdbb649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bdbb649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bdbb649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77024e1c4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77024e1c4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7024e1c4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77024e1c4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b2f4932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b2f4932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ebda5219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ebda5219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bbe3f98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ebbe3f98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ec8c2e59b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ec8c2e59b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b2f4932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b2f4932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c21c2ae3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c21c2ae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b2f4932a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b2f4932a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b2f4932a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b2f4932a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c21c2ae3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c21c2ae3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kaggle.com/datasets/tawsifurrahman/covid19-radiography-databa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mendeley.com/datasets/fvk7h5dg2p/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3600">
                <a:latin typeface="Times New Roman"/>
                <a:ea typeface="Times New Roman"/>
                <a:cs typeface="Times New Roman"/>
                <a:sym typeface="Times New Roman"/>
              </a:rPr>
              <a:t>Covid 19 Detection in X-Ray Images</a:t>
            </a:r>
            <a:endParaRPr sz="3600"/>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Kellie Halladay, Jake Prichard, and Ruiying Liu</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and Testing Sets</a:t>
            </a:r>
            <a:br>
              <a:rPr lang="en"/>
            </a:br>
            <a:endParaRPr/>
          </a:p>
        </p:txBody>
      </p:sp>
      <p:sp>
        <p:nvSpPr>
          <p:cNvPr id="127" name="Google Shape;127;p22"/>
          <p:cNvSpPr txBox="1"/>
          <p:nvPr>
            <p:ph idx="1" type="body"/>
          </p:nvPr>
        </p:nvSpPr>
        <p:spPr>
          <a:xfrm>
            <a:off x="311700" y="1193800"/>
            <a:ext cx="8520600" cy="333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n" sz="1660"/>
              <a:t>Split</a:t>
            </a:r>
            <a:r>
              <a:rPr lang="en" sz="1660"/>
              <a:t>: 80%, 20%</a:t>
            </a:r>
            <a:endParaRPr sz="1660"/>
          </a:p>
          <a:p>
            <a:pPr indent="0" lvl="0" marL="0" rtl="0" algn="l">
              <a:lnSpc>
                <a:spcPct val="95000"/>
              </a:lnSpc>
              <a:spcBef>
                <a:spcPts val="1200"/>
              </a:spcBef>
              <a:spcAft>
                <a:spcPts val="0"/>
              </a:spcAft>
              <a:buSzPts val="770"/>
              <a:buNone/>
            </a:pPr>
            <a:r>
              <a:rPr b="1" lang="en" sz="1660"/>
              <a:t>Stratify</a:t>
            </a:r>
            <a:r>
              <a:rPr lang="en" sz="1660"/>
              <a:t>: Binary Label</a:t>
            </a:r>
            <a:endParaRPr sz="1660"/>
          </a:p>
          <a:p>
            <a:pPr indent="0" lvl="0" marL="0" rtl="0" algn="l">
              <a:lnSpc>
                <a:spcPct val="95000"/>
              </a:lnSpc>
              <a:spcBef>
                <a:spcPts val="1200"/>
              </a:spcBef>
              <a:spcAft>
                <a:spcPts val="0"/>
              </a:spcAft>
              <a:buSzPts val="770"/>
              <a:buNone/>
            </a:pPr>
            <a:r>
              <a:rPr lang="en" sz="1660"/>
              <a:t>We set aside 20% of our data for testing and kept 80% for training our models.  We stratified the data so that both the training and test sets would contain the same class distribution.</a:t>
            </a:r>
            <a:endParaRPr sz="1660"/>
          </a:p>
          <a:p>
            <a:pPr indent="0" lvl="0" marL="0" rtl="0" algn="l">
              <a:lnSpc>
                <a:spcPct val="95000"/>
              </a:lnSpc>
              <a:spcBef>
                <a:spcPts val="1200"/>
              </a:spcBef>
              <a:spcAft>
                <a:spcPts val="0"/>
              </a:spcAft>
              <a:buSzPts val="770"/>
              <a:buNone/>
            </a:pPr>
            <a:r>
              <a:rPr b="1" lang="en" sz="1660"/>
              <a:t>Tota data points</a:t>
            </a:r>
            <a:r>
              <a:rPr lang="en" sz="1660"/>
              <a:t>: 603</a:t>
            </a:r>
            <a:endParaRPr sz="1660"/>
          </a:p>
          <a:p>
            <a:pPr indent="0" lvl="0" marL="0" rtl="0" algn="l">
              <a:lnSpc>
                <a:spcPct val="95000"/>
              </a:lnSpc>
              <a:spcBef>
                <a:spcPts val="1200"/>
              </a:spcBef>
              <a:spcAft>
                <a:spcPts val="0"/>
              </a:spcAft>
              <a:buSzPts val="770"/>
              <a:buNone/>
            </a:pPr>
            <a:r>
              <a:rPr b="1" lang="en" sz="1660"/>
              <a:t>Training set:</a:t>
            </a:r>
            <a:r>
              <a:rPr lang="en" sz="1660"/>
              <a:t> 482						</a:t>
            </a:r>
            <a:r>
              <a:rPr b="1" lang="en" sz="1660"/>
              <a:t>Testing Set:</a:t>
            </a:r>
            <a:r>
              <a:rPr lang="en" sz="1660"/>
              <a:t> 121 </a:t>
            </a:r>
            <a:endParaRPr sz="1660"/>
          </a:p>
          <a:p>
            <a:pPr indent="0" lvl="0" marL="0" rtl="0" algn="l">
              <a:lnSpc>
                <a:spcPct val="95000"/>
              </a:lnSpc>
              <a:spcBef>
                <a:spcPts val="1200"/>
              </a:spcBef>
              <a:spcAft>
                <a:spcPts val="0"/>
              </a:spcAft>
              <a:buSzPts val="770"/>
              <a:buNone/>
            </a:pPr>
            <a:r>
              <a:rPr lang="en" sz="1660"/>
              <a:t>	</a:t>
            </a:r>
            <a:r>
              <a:rPr b="1" lang="en" sz="1660"/>
              <a:t>With covid:</a:t>
            </a:r>
            <a:r>
              <a:rPr lang="en" sz="1660"/>
              <a:t> 177 (37%)					</a:t>
            </a:r>
            <a:r>
              <a:rPr b="1" lang="en" sz="1660"/>
              <a:t>With covid</a:t>
            </a:r>
            <a:r>
              <a:rPr lang="en" sz="1660"/>
              <a:t>: 44 (37%)</a:t>
            </a:r>
            <a:endParaRPr sz="1660"/>
          </a:p>
          <a:p>
            <a:pPr indent="0" lvl="0" marL="0" rtl="0" algn="l">
              <a:lnSpc>
                <a:spcPct val="95000"/>
              </a:lnSpc>
              <a:spcBef>
                <a:spcPts val="1200"/>
              </a:spcBef>
              <a:spcAft>
                <a:spcPts val="0"/>
              </a:spcAft>
              <a:buSzPts val="770"/>
              <a:buNone/>
            </a:pPr>
            <a:r>
              <a:rPr lang="en" sz="1660"/>
              <a:t>	</a:t>
            </a:r>
            <a:r>
              <a:rPr b="1" lang="en" sz="1660"/>
              <a:t>Normal:</a:t>
            </a:r>
            <a:r>
              <a:rPr lang="en" sz="1660"/>
              <a:t>  305  (63%)						</a:t>
            </a:r>
            <a:r>
              <a:rPr b="1" lang="en" sz="1660"/>
              <a:t>Normal:</a:t>
            </a:r>
            <a:r>
              <a:rPr lang="en" sz="1660"/>
              <a:t> 77 (63%)</a:t>
            </a:r>
            <a:endParaRPr sz="1660"/>
          </a:p>
          <a:p>
            <a:pPr indent="0" lvl="0" marL="0" rtl="0" algn="l">
              <a:lnSpc>
                <a:spcPct val="95000"/>
              </a:lnSpc>
              <a:spcBef>
                <a:spcPts val="1200"/>
              </a:spcBef>
              <a:spcAft>
                <a:spcPts val="0"/>
              </a:spcAft>
              <a:buSzPts val="770"/>
              <a:buNone/>
            </a:pPr>
            <a:r>
              <a:t/>
            </a:r>
            <a:endParaRPr sz="1660"/>
          </a:p>
          <a:p>
            <a:pPr indent="0" lvl="0" marL="0" rtl="0" algn="l">
              <a:lnSpc>
                <a:spcPct val="95000"/>
              </a:lnSpc>
              <a:spcBef>
                <a:spcPts val="1200"/>
              </a:spcBef>
              <a:spcAft>
                <a:spcPts val="1200"/>
              </a:spcAft>
              <a:buSzPts val="770"/>
              <a:buNone/>
            </a:pPr>
            <a:r>
              <a:t/>
            </a:r>
            <a:endParaRPr sz="166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135550" y="174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Initial Models were fit to see how models would perform without processing and model tuning.</a:t>
            </a:r>
            <a:endParaRPr/>
          </a:p>
        </p:txBody>
      </p:sp>
      <p:pic>
        <p:nvPicPr>
          <p:cNvPr id="133" name="Google Shape;133;p23"/>
          <p:cNvPicPr preferRelativeResize="0"/>
          <p:nvPr/>
        </p:nvPicPr>
        <p:blipFill>
          <a:blip r:embed="rId3">
            <a:alphaModFix/>
          </a:blip>
          <a:stretch>
            <a:fillRect/>
          </a:stretch>
        </p:blipFill>
        <p:spPr>
          <a:xfrm>
            <a:off x="227925" y="2972975"/>
            <a:ext cx="4398775" cy="1670000"/>
          </a:xfrm>
          <a:prstGeom prst="rect">
            <a:avLst/>
          </a:prstGeom>
          <a:noFill/>
          <a:ln>
            <a:noFill/>
          </a:ln>
        </p:spPr>
      </p:pic>
      <p:pic>
        <p:nvPicPr>
          <p:cNvPr id="134" name="Google Shape;134;p23"/>
          <p:cNvPicPr preferRelativeResize="0"/>
          <p:nvPr/>
        </p:nvPicPr>
        <p:blipFill>
          <a:blip r:embed="rId4">
            <a:alphaModFix/>
          </a:blip>
          <a:stretch>
            <a:fillRect/>
          </a:stretch>
        </p:blipFill>
        <p:spPr>
          <a:xfrm>
            <a:off x="50650" y="1315075"/>
            <a:ext cx="4851550" cy="1438925"/>
          </a:xfrm>
          <a:prstGeom prst="rect">
            <a:avLst/>
          </a:prstGeom>
          <a:noFill/>
          <a:ln>
            <a:noFill/>
          </a:ln>
        </p:spPr>
      </p:pic>
      <p:pic>
        <p:nvPicPr>
          <p:cNvPr id="135" name="Google Shape;135;p23"/>
          <p:cNvPicPr preferRelativeResize="0"/>
          <p:nvPr/>
        </p:nvPicPr>
        <p:blipFill>
          <a:blip r:embed="rId5">
            <a:alphaModFix/>
          </a:blip>
          <a:stretch>
            <a:fillRect/>
          </a:stretch>
        </p:blipFill>
        <p:spPr>
          <a:xfrm>
            <a:off x="4626700" y="1203625"/>
            <a:ext cx="4289909" cy="143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Outlier Detection and Possible Hidden Labels</a:t>
            </a:r>
            <a:endParaRPr/>
          </a:p>
        </p:txBody>
      </p:sp>
      <p:sp>
        <p:nvSpPr>
          <p:cNvPr id="141" name="Google Shape;141;p2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isolation forest reveals that there are a number of outliers in our data set.  Taking a closer look at the images, suggests that there may be some patterns in the images that the models could be picking up on that are not medically relevant.</a:t>
            </a:r>
            <a:endParaRPr/>
          </a:p>
          <a:p>
            <a:pPr indent="0" lvl="0" marL="0" rtl="0" algn="l">
              <a:spcBef>
                <a:spcPts val="1200"/>
              </a:spcBef>
              <a:spcAft>
                <a:spcPts val="0"/>
              </a:spcAft>
              <a:buNone/>
            </a:pPr>
            <a:r>
              <a:rPr lang="en"/>
              <a:t>3 main types of outliers identified:</a:t>
            </a:r>
            <a:endParaRPr/>
          </a:p>
          <a:p>
            <a:pPr indent="0" lvl="0" marL="0" rtl="0" algn="l">
              <a:spcBef>
                <a:spcPts val="1200"/>
              </a:spcBef>
              <a:spcAft>
                <a:spcPts val="0"/>
              </a:spcAft>
              <a:buNone/>
            </a:pPr>
            <a:r>
              <a:rPr lang="en"/>
              <a:t>	-Images taken from a side angle</a:t>
            </a:r>
            <a:endParaRPr/>
          </a:p>
          <a:p>
            <a:pPr indent="0" lvl="0" marL="0" rtl="0" algn="l">
              <a:spcBef>
                <a:spcPts val="1200"/>
              </a:spcBef>
              <a:spcAft>
                <a:spcPts val="0"/>
              </a:spcAft>
              <a:buNone/>
            </a:pPr>
            <a:r>
              <a:rPr lang="en"/>
              <a:t>	-Images that are annotated by radiologists</a:t>
            </a:r>
            <a:endParaRPr/>
          </a:p>
          <a:p>
            <a:pPr indent="0" lvl="0" marL="0" rtl="0" algn="l">
              <a:spcBef>
                <a:spcPts val="1200"/>
              </a:spcBef>
              <a:spcAft>
                <a:spcPts val="1200"/>
              </a:spcAft>
              <a:buNone/>
            </a:pPr>
            <a:r>
              <a:rPr lang="en"/>
              <a:t>	-CT scan images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100325" y="6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Anomalies</a:t>
            </a:r>
            <a:r>
              <a:rPr lang="en"/>
              <a:t> In The Data Set</a:t>
            </a:r>
            <a:endParaRPr/>
          </a:p>
        </p:txBody>
      </p:sp>
      <p:pic>
        <p:nvPicPr>
          <p:cNvPr id="147" name="Google Shape;147;p25"/>
          <p:cNvPicPr preferRelativeResize="0"/>
          <p:nvPr/>
        </p:nvPicPr>
        <p:blipFill>
          <a:blip r:embed="rId3">
            <a:alphaModFix/>
          </a:blip>
          <a:stretch>
            <a:fillRect/>
          </a:stretch>
        </p:blipFill>
        <p:spPr>
          <a:xfrm>
            <a:off x="0" y="641950"/>
            <a:ext cx="9144003" cy="3143251"/>
          </a:xfrm>
          <a:prstGeom prst="rect">
            <a:avLst/>
          </a:prstGeom>
          <a:noFill/>
          <a:ln>
            <a:noFill/>
          </a:ln>
        </p:spPr>
      </p:pic>
      <p:sp>
        <p:nvSpPr>
          <p:cNvPr id="148" name="Google Shape;148;p25"/>
          <p:cNvSpPr txBox="1"/>
          <p:nvPr/>
        </p:nvSpPr>
        <p:spPr>
          <a:xfrm>
            <a:off x="366350" y="3878950"/>
            <a:ext cx="7597800" cy="11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We found 41 total images of these three types of outliers.  All of these 41 data points belong to the positive class.  These points could potentially cause our models to learn to associate these attributes with positive labels instead of learning the attributes and patterns that are actually associated with covid-19 pneumonia.  We thus decided to remove all instances of these types of images.</a:t>
            </a:r>
            <a:endParaRPr>
              <a:solidFill>
                <a:schemeClr val="dk2"/>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65100" y="6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Data Set Characteristics That Are Unbalanced</a:t>
            </a:r>
            <a:endParaRPr/>
          </a:p>
        </p:txBody>
      </p:sp>
      <p:sp>
        <p:nvSpPr>
          <p:cNvPr id="154" name="Google Shape;154;p26"/>
          <p:cNvSpPr txBox="1"/>
          <p:nvPr>
            <p:ph idx="1" type="body"/>
          </p:nvPr>
        </p:nvSpPr>
        <p:spPr>
          <a:xfrm>
            <a:off x="147300" y="5699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Gender imbalance</a:t>
            </a:r>
            <a:r>
              <a:rPr lang="en" sz="1200"/>
              <a:t>-Very little of the normal/pneumonia X-rays appear to be of female patients.  In other words, we have another </a:t>
            </a:r>
            <a:r>
              <a:rPr lang="en" sz="1200"/>
              <a:t>occurrence</a:t>
            </a:r>
            <a:r>
              <a:rPr lang="en" sz="1200"/>
              <a:t> of an attribute that is only present in the positive class.</a:t>
            </a:r>
            <a:endParaRPr sz="1200"/>
          </a:p>
          <a:p>
            <a:pPr indent="0" lvl="0" marL="0" rtl="0" algn="l">
              <a:spcBef>
                <a:spcPts val="1200"/>
              </a:spcBef>
              <a:spcAft>
                <a:spcPts val="0"/>
              </a:spcAft>
              <a:buNone/>
            </a:pPr>
            <a:r>
              <a:rPr b="1" lang="en" sz="1200"/>
              <a:t>Medical Equipment-</a:t>
            </a:r>
            <a:r>
              <a:rPr lang="en" sz="1200"/>
              <a:t>Many of the images have medical equipment in the area of interest (the chest).  These are again inconsistently distributed among the three classes.  None of the </a:t>
            </a:r>
            <a:r>
              <a:rPr lang="en" sz="1200"/>
              <a:t>X-</a:t>
            </a:r>
            <a:r>
              <a:rPr lang="en" sz="1200"/>
              <a:t>rays labeled as Normal have medical equipment.  There are some images with medical equipment in the pneumonia images, but images with equipment are primarily of the covid class.</a:t>
            </a:r>
            <a:endParaRPr sz="1200"/>
          </a:p>
          <a:p>
            <a:pPr indent="0" lvl="0" marL="0" rtl="0" algn="l">
              <a:spcBef>
                <a:spcPts val="1200"/>
              </a:spcBef>
              <a:spcAft>
                <a:spcPts val="1200"/>
              </a:spcAft>
              <a:buNone/>
            </a:pPr>
            <a:r>
              <a:t/>
            </a:r>
            <a:endParaRPr sz="1200"/>
          </a:p>
        </p:txBody>
      </p:sp>
      <p:pic>
        <p:nvPicPr>
          <p:cNvPr id="155" name="Google Shape;155;p26"/>
          <p:cNvPicPr preferRelativeResize="0"/>
          <p:nvPr/>
        </p:nvPicPr>
        <p:blipFill>
          <a:blip r:embed="rId3">
            <a:alphaModFix/>
          </a:blip>
          <a:stretch>
            <a:fillRect/>
          </a:stretch>
        </p:blipFill>
        <p:spPr>
          <a:xfrm>
            <a:off x="1021800" y="1939100"/>
            <a:ext cx="2952575" cy="2942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Did removing the outliers affect model performance</a:t>
            </a:r>
            <a:endParaRPr/>
          </a:p>
        </p:txBody>
      </p:sp>
      <p:sp>
        <p:nvSpPr>
          <p:cNvPr id="161" name="Google Shape;161;p27"/>
          <p:cNvSpPr txBox="1"/>
          <p:nvPr>
            <p:ph idx="1" type="body"/>
          </p:nvPr>
        </p:nvSpPr>
        <p:spPr>
          <a:xfrm>
            <a:off x="76300" y="863550"/>
            <a:ext cx="8284800" cy="300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162" name="Google Shape;162;p27"/>
          <p:cNvSpPr txBox="1"/>
          <p:nvPr/>
        </p:nvSpPr>
        <p:spPr>
          <a:xfrm>
            <a:off x="152700" y="458025"/>
            <a:ext cx="8367900" cy="3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latin typeface="Playfair Display"/>
                <a:ea typeface="Playfair Display"/>
                <a:cs typeface="Playfair Display"/>
                <a:sym typeface="Playfair Display"/>
              </a:rPr>
              <a:t>After removing the outliers we were left with a data set containing 561 points.</a:t>
            </a:r>
            <a:endParaRPr sz="1800">
              <a:solidFill>
                <a:schemeClr val="dk2"/>
              </a:solidFill>
              <a:latin typeface="Playfair Display"/>
              <a:ea typeface="Playfair Display"/>
              <a:cs typeface="Playfair Display"/>
              <a:sym typeface="Playfair Display"/>
            </a:endParaRPr>
          </a:p>
        </p:txBody>
      </p:sp>
      <p:pic>
        <p:nvPicPr>
          <p:cNvPr id="163" name="Google Shape;163;p27"/>
          <p:cNvPicPr preferRelativeResize="0"/>
          <p:nvPr/>
        </p:nvPicPr>
        <p:blipFill>
          <a:blip r:embed="rId3">
            <a:alphaModFix/>
          </a:blip>
          <a:stretch>
            <a:fillRect/>
          </a:stretch>
        </p:blipFill>
        <p:spPr>
          <a:xfrm>
            <a:off x="4200" y="822224"/>
            <a:ext cx="8428999" cy="2709701"/>
          </a:xfrm>
          <a:prstGeom prst="rect">
            <a:avLst/>
          </a:prstGeom>
          <a:noFill/>
          <a:ln>
            <a:noFill/>
          </a:ln>
        </p:spPr>
      </p:pic>
      <p:pic>
        <p:nvPicPr>
          <p:cNvPr id="164" name="Google Shape;164;p27"/>
          <p:cNvPicPr preferRelativeResize="0"/>
          <p:nvPr/>
        </p:nvPicPr>
        <p:blipFill>
          <a:blip r:embed="rId4">
            <a:alphaModFix/>
          </a:blip>
          <a:stretch>
            <a:fillRect/>
          </a:stretch>
        </p:blipFill>
        <p:spPr>
          <a:xfrm>
            <a:off x="0" y="3531925"/>
            <a:ext cx="5916899" cy="154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did the Models Miss?</a:t>
            </a:r>
            <a:endParaRPr/>
          </a:p>
        </p:txBody>
      </p:sp>
      <p:pic>
        <p:nvPicPr>
          <p:cNvPr id="170" name="Google Shape;170;p28"/>
          <p:cNvPicPr preferRelativeResize="0"/>
          <p:nvPr/>
        </p:nvPicPr>
        <p:blipFill>
          <a:blip r:embed="rId3">
            <a:alphaModFix/>
          </a:blip>
          <a:stretch>
            <a:fillRect/>
          </a:stretch>
        </p:blipFill>
        <p:spPr>
          <a:xfrm>
            <a:off x="-375775" y="2095500"/>
            <a:ext cx="9144000" cy="3048000"/>
          </a:xfrm>
          <a:prstGeom prst="rect">
            <a:avLst/>
          </a:prstGeom>
          <a:noFill/>
          <a:ln>
            <a:noFill/>
          </a:ln>
        </p:spPr>
      </p:pic>
      <p:sp>
        <p:nvSpPr>
          <p:cNvPr id="171" name="Google Shape;171;p28"/>
          <p:cNvSpPr txBox="1"/>
          <p:nvPr/>
        </p:nvSpPr>
        <p:spPr>
          <a:xfrm>
            <a:off x="446250" y="859975"/>
            <a:ext cx="7785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72" name="Google Shape;172;p28"/>
          <p:cNvSpPr txBox="1"/>
          <p:nvPr/>
        </p:nvSpPr>
        <p:spPr>
          <a:xfrm>
            <a:off x="446250" y="974675"/>
            <a:ext cx="78561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The logistic regression misclassified only two images.  Both were false negatives.</a:t>
            </a:r>
            <a:endParaRPr sz="1800">
              <a:solidFill>
                <a:schemeClr val="dk2"/>
              </a:solidFill>
              <a:latin typeface="Playfair Display"/>
              <a:ea typeface="Playfair Display"/>
              <a:cs typeface="Playfair Display"/>
              <a:sym typeface="Playfair Display"/>
            </a:endParaRPr>
          </a:p>
        </p:txBody>
      </p:sp>
      <p:sp>
        <p:nvSpPr>
          <p:cNvPr id="173" name="Google Shape;173;p28"/>
          <p:cNvSpPr txBox="1"/>
          <p:nvPr/>
        </p:nvSpPr>
        <p:spPr>
          <a:xfrm>
            <a:off x="446250" y="1808575"/>
            <a:ext cx="31119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False Negative</a:t>
            </a:r>
            <a:endParaRPr b="1" sz="1800">
              <a:solidFill>
                <a:schemeClr val="dk2"/>
              </a:solidFill>
            </a:endParaRPr>
          </a:p>
        </p:txBody>
      </p:sp>
      <p:sp>
        <p:nvSpPr>
          <p:cNvPr id="174" name="Google Shape;174;p28"/>
          <p:cNvSpPr txBox="1"/>
          <p:nvPr/>
        </p:nvSpPr>
        <p:spPr>
          <a:xfrm>
            <a:off x="4826425" y="1790875"/>
            <a:ext cx="29358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False Negative</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look at correctly classified positive cases</a:t>
            </a:r>
            <a:endParaRPr/>
          </a:p>
        </p:txBody>
      </p:sp>
      <p:sp>
        <p:nvSpPr>
          <p:cNvPr id="180" name="Google Shape;180;p2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29"/>
          <p:cNvPicPr preferRelativeResize="0"/>
          <p:nvPr/>
        </p:nvPicPr>
        <p:blipFill>
          <a:blip r:embed="rId3">
            <a:alphaModFix/>
          </a:blip>
          <a:stretch>
            <a:fillRect/>
          </a:stretch>
        </p:blipFill>
        <p:spPr>
          <a:xfrm>
            <a:off x="0" y="1040309"/>
            <a:ext cx="9144003" cy="30628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Monitoring Performance on Outside Dataset</a:t>
            </a:r>
            <a:endParaRPr/>
          </a:p>
        </p:txBody>
      </p:sp>
      <p:sp>
        <p:nvSpPr>
          <p:cNvPr id="187" name="Google Shape;187;p3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Because of the potential for hidden labels that may be </a:t>
            </a:r>
            <a:r>
              <a:rPr lang="en"/>
              <a:t>consistent</a:t>
            </a:r>
            <a:r>
              <a:rPr lang="en"/>
              <a:t> across our training and testing sets,  we decided to </a:t>
            </a:r>
            <a:r>
              <a:rPr lang="en"/>
              <a:t>monitor</a:t>
            </a:r>
            <a:r>
              <a:rPr lang="en"/>
              <a:t> our models’ performance on data gathered from another source.</a:t>
            </a:r>
            <a:endParaRPr/>
          </a:p>
          <a:p>
            <a:pPr indent="0" lvl="0" marL="0" rtl="0" algn="l">
              <a:spcBef>
                <a:spcPts val="1200"/>
              </a:spcBef>
              <a:spcAft>
                <a:spcPts val="0"/>
              </a:spcAft>
              <a:buNone/>
            </a:pPr>
            <a:r>
              <a:rPr b="1" lang="en" sz="1400"/>
              <a:t>Data set used for Testing</a:t>
            </a:r>
            <a:r>
              <a:rPr lang="en"/>
              <a:t>:  </a:t>
            </a:r>
            <a:r>
              <a:rPr lang="en">
                <a:solidFill>
                  <a:srgbClr val="202124"/>
                </a:solidFill>
                <a:highlight>
                  <a:schemeClr val="lt1"/>
                </a:highlight>
              </a:rPr>
              <a:t>COVID-19 Radiography Database</a:t>
            </a:r>
            <a:endParaRPr>
              <a:solidFill>
                <a:srgbClr val="202124"/>
              </a:solidFill>
              <a:highlight>
                <a:schemeClr val="lt1"/>
              </a:highlight>
            </a:endParaRPr>
          </a:p>
          <a:p>
            <a:pPr indent="0" lvl="0" marL="0" rtl="0" algn="l">
              <a:spcBef>
                <a:spcPts val="1200"/>
              </a:spcBef>
              <a:spcAft>
                <a:spcPts val="0"/>
              </a:spcAft>
              <a:buNone/>
            </a:pPr>
            <a:r>
              <a:rPr lang="en">
                <a:solidFill>
                  <a:srgbClr val="202124"/>
                </a:solidFill>
                <a:highlight>
                  <a:schemeClr val="lt1"/>
                </a:highlight>
              </a:rPr>
              <a:t>kaggle link:  </a:t>
            </a:r>
            <a:r>
              <a:rPr lang="en" sz="1200" u="sng">
                <a:solidFill>
                  <a:schemeClr val="hlink"/>
                </a:solidFill>
                <a:highlight>
                  <a:schemeClr val="lt1"/>
                </a:highlight>
                <a:hlinkClick r:id="rId3"/>
              </a:rPr>
              <a:t>https://www.kaggle.com/datasets/tawsifurrahman/covid19-radiography-database</a:t>
            </a:r>
            <a:endParaRPr sz="1200">
              <a:solidFill>
                <a:srgbClr val="202124"/>
              </a:solidFill>
              <a:highlight>
                <a:schemeClr val="lt1"/>
              </a:highlight>
            </a:endParaRPr>
          </a:p>
          <a:p>
            <a:pPr indent="0" lvl="0" marL="0" rtl="0" algn="l">
              <a:spcBef>
                <a:spcPts val="1200"/>
              </a:spcBef>
              <a:spcAft>
                <a:spcPts val="0"/>
              </a:spcAft>
              <a:buNone/>
            </a:pPr>
            <a:r>
              <a:rPr lang="en" sz="1200">
                <a:solidFill>
                  <a:srgbClr val="202124"/>
                </a:solidFill>
                <a:highlight>
                  <a:schemeClr val="lt1"/>
                </a:highlight>
              </a:rPr>
              <a:t>We took a samples of 867  images from the Covid-19 Radiography Database.  The distribution of the labels is 392 covid-19 pneumonia, 229 pneumonia and 226 normal chest xrays.  </a:t>
            </a:r>
            <a:endParaRPr sz="1200">
              <a:solidFill>
                <a:srgbClr val="202124"/>
              </a:solidFill>
              <a:highlight>
                <a:schemeClr val="lt1"/>
              </a:highlight>
            </a:endParaRPr>
          </a:p>
          <a:p>
            <a:pPr indent="0" lvl="0" marL="0" rtl="0" algn="l">
              <a:spcBef>
                <a:spcPts val="1200"/>
              </a:spcBef>
              <a:spcAft>
                <a:spcPts val="1200"/>
              </a:spcAft>
              <a:buNone/>
            </a:pPr>
            <a:r>
              <a:rPr lang="en" sz="1200">
                <a:solidFill>
                  <a:srgbClr val="202124"/>
                </a:solidFill>
                <a:highlight>
                  <a:schemeClr val="lt1"/>
                </a:highlight>
              </a:rPr>
              <a:t>To ensure that our models are able to generalize well to outside data, we will monitor the performance of both our existing test set as well as this data set.</a:t>
            </a:r>
            <a:endParaRPr sz="1200">
              <a:solidFill>
                <a:srgbClr val="202124"/>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 on Outside Testing Set.</a:t>
            </a:r>
            <a:endParaRPr/>
          </a:p>
        </p:txBody>
      </p:sp>
      <p:sp>
        <p:nvSpPr>
          <p:cNvPr id="193" name="Google Shape;193;p31"/>
          <p:cNvSpPr txBox="1"/>
          <p:nvPr>
            <p:ph idx="1" type="body"/>
          </p:nvPr>
        </p:nvSpPr>
        <p:spPr>
          <a:xfrm>
            <a:off x="311700" y="114342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-We tested our logistic regression model on the newly obtained images.  The first thing we notice was that the overall performance was not nearly as good.  We see that the the logistic regression model was able to classify the positive class quite accurately,  missing only about 10% of the covid cases.  However, we also see that the model generated many false positives.  </a:t>
            </a:r>
            <a:endParaRPr sz="1600"/>
          </a:p>
        </p:txBody>
      </p:sp>
      <p:pic>
        <p:nvPicPr>
          <p:cNvPr id="194" name="Google Shape;194;p31"/>
          <p:cNvPicPr preferRelativeResize="0"/>
          <p:nvPr/>
        </p:nvPicPr>
        <p:blipFill>
          <a:blip r:embed="rId3">
            <a:alphaModFix/>
          </a:blip>
          <a:stretch>
            <a:fillRect/>
          </a:stretch>
        </p:blipFill>
        <p:spPr>
          <a:xfrm>
            <a:off x="123775" y="2862600"/>
            <a:ext cx="3754721" cy="2280900"/>
          </a:xfrm>
          <a:prstGeom prst="rect">
            <a:avLst/>
          </a:prstGeom>
          <a:noFill/>
          <a:ln>
            <a:noFill/>
          </a:ln>
        </p:spPr>
      </p:pic>
      <p:pic>
        <p:nvPicPr>
          <p:cNvPr id="195" name="Google Shape;195;p31"/>
          <p:cNvPicPr preferRelativeResize="0"/>
          <p:nvPr/>
        </p:nvPicPr>
        <p:blipFill>
          <a:blip r:embed="rId4">
            <a:alphaModFix/>
          </a:blip>
          <a:stretch>
            <a:fillRect/>
          </a:stretch>
        </p:blipFill>
        <p:spPr>
          <a:xfrm>
            <a:off x="4279900" y="2571750"/>
            <a:ext cx="4481950" cy="26891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65" name="Google Shape;65;p14"/>
          <p:cNvSpPr txBox="1"/>
          <p:nvPr>
            <p:ph idx="1" type="body"/>
          </p:nvPr>
        </p:nvSpPr>
        <p:spPr>
          <a:xfrm>
            <a:off x="311700" y="11989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highlight>
                  <a:schemeClr val="lt1"/>
                </a:highlight>
              </a:rPr>
              <a:t>We created a Support Vector Machine model that predicts the presence of covid-19 pneumonia in chest x-rays.  Our model is able to distinguish between covid-19 pneumonia and other types of pneumonia quite well. However, it struggles to distinguish between covid-19 x-rays and normal x-rays.  Our results varied depending on the test set that was used.</a:t>
            </a:r>
            <a:r>
              <a:rPr lang="en">
                <a:highlight>
                  <a:schemeClr val="lt1"/>
                </a:highlight>
              </a:rPr>
              <a:t>  </a:t>
            </a:r>
            <a:endParaRPr sz="1050">
              <a:highlight>
                <a:srgbClr val="FFFFFF"/>
              </a:highlight>
              <a:latin typeface="Arial"/>
              <a:ea typeface="Arial"/>
              <a:cs typeface="Arial"/>
              <a:sym typeface="Arial"/>
            </a:endParaRPr>
          </a:p>
          <a:p>
            <a:pPr indent="0" lvl="0" marL="0" rtl="0" algn="l">
              <a:spcBef>
                <a:spcPts val="1200"/>
              </a:spcBef>
              <a:spcAft>
                <a:spcPts val="0"/>
              </a:spcAft>
              <a:buNone/>
            </a:pPr>
            <a:r>
              <a:t/>
            </a:r>
            <a:endParaRPr sz="1050">
              <a:highlight>
                <a:srgbClr val="FFFFFF"/>
              </a:highlight>
              <a:latin typeface="Arial"/>
              <a:ea typeface="Arial"/>
              <a:cs typeface="Arial"/>
              <a:sym typeface="Arial"/>
            </a:endParaRPr>
          </a:p>
          <a:p>
            <a:pPr indent="0" lvl="0" marL="0" rtl="0" algn="l">
              <a:spcBef>
                <a:spcPts val="1200"/>
              </a:spcBef>
              <a:spcAft>
                <a:spcPts val="0"/>
              </a:spcAft>
              <a:buNone/>
            </a:pPr>
            <a:r>
              <a:t/>
            </a:r>
            <a:endParaRPr>
              <a:highlight>
                <a:schemeClr val="lt1"/>
              </a:highlight>
            </a:endParaRPr>
          </a:p>
          <a:p>
            <a:pPr indent="0" lvl="0" marL="0" rtl="0" algn="l">
              <a:spcBef>
                <a:spcPts val="1200"/>
              </a:spcBef>
              <a:spcAft>
                <a:spcPts val="1200"/>
              </a:spcAft>
              <a:buNone/>
            </a:pPr>
            <a:r>
              <a:t/>
            </a:r>
            <a:endParaRPr>
              <a:highlight>
                <a:schemeClr val="lt1"/>
              </a:highlight>
            </a:endParaRPr>
          </a:p>
        </p:txBody>
      </p:sp>
      <p:graphicFrame>
        <p:nvGraphicFramePr>
          <p:cNvPr id="66" name="Google Shape;66;p14"/>
          <p:cNvGraphicFramePr/>
          <p:nvPr/>
        </p:nvGraphicFramePr>
        <p:xfrm>
          <a:off x="854225" y="2835675"/>
          <a:ext cx="3000000" cy="3000000"/>
        </p:xfrm>
        <a:graphic>
          <a:graphicData uri="http://schemas.openxmlformats.org/drawingml/2006/table">
            <a:tbl>
              <a:tblPr>
                <a:noFill/>
                <a:tableStyleId>{8AD7789A-DB2A-4D48-9004-19E536DC2529}</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t>Set</a:t>
                      </a:r>
                      <a:endParaRPr/>
                    </a:p>
                  </a:txBody>
                  <a:tcPr marT="91425" marB="91425" marR="91425" marL="91425"/>
                </a:tc>
                <a:tc>
                  <a:txBody>
                    <a:bodyPr/>
                    <a:lstStyle/>
                    <a:p>
                      <a:pPr indent="0" lvl="0" marL="0" rtl="0" algn="l">
                        <a:spcBef>
                          <a:spcPts val="0"/>
                        </a:spcBef>
                        <a:spcAft>
                          <a:spcPts val="0"/>
                        </a:spcAft>
                        <a:buNone/>
                      </a:pPr>
                      <a:r>
                        <a:rPr lang="en"/>
                        <a:t>Accuracy</a:t>
                      </a:r>
                      <a:endParaRPr/>
                    </a:p>
                  </a:txBody>
                  <a:tcPr marT="91425" marB="91425" marR="91425" marL="91425"/>
                </a:tc>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F1</a:t>
                      </a:r>
                      <a:endParaRPr/>
                    </a:p>
                  </a:txBody>
                  <a:tcPr marT="91425" marB="91425" marR="91425" marL="91425"/>
                </a:tc>
              </a:tr>
              <a:tr h="381000">
                <a:tc>
                  <a:txBody>
                    <a:bodyPr/>
                    <a:lstStyle/>
                    <a:p>
                      <a:pPr indent="0" lvl="0" marL="0" rtl="0" algn="l">
                        <a:spcBef>
                          <a:spcPts val="0"/>
                        </a:spcBef>
                        <a:spcAft>
                          <a:spcPts val="0"/>
                        </a:spcAft>
                        <a:buNone/>
                      </a:pPr>
                      <a:r>
                        <a:rPr lang="en"/>
                        <a:t>Small Test Set</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rPr>
                        <a:t>95.58%</a:t>
                      </a:r>
                      <a:endParaRPr/>
                    </a:p>
                  </a:txBody>
                  <a:tcPr marT="91425" marB="91425" marR="91425" marL="91425"/>
                </a:tc>
                <a:tc>
                  <a:txBody>
                    <a:bodyPr/>
                    <a:lstStyle/>
                    <a:p>
                      <a:pPr indent="0" lvl="0" marL="0" rtl="0" algn="l">
                        <a:spcBef>
                          <a:spcPts val="0"/>
                        </a:spcBef>
                        <a:spcAft>
                          <a:spcPts val="0"/>
                        </a:spcAft>
                        <a:buNone/>
                      </a:pPr>
                      <a:r>
                        <a:rPr lang="en"/>
                        <a:t>97.44%</a:t>
                      </a:r>
                      <a:endParaRPr/>
                    </a:p>
                  </a:txBody>
                  <a:tcPr marT="91425" marB="91425" marR="91425" marL="91425"/>
                </a:tc>
                <a:tc>
                  <a:txBody>
                    <a:bodyPr/>
                    <a:lstStyle/>
                    <a:p>
                      <a:pPr indent="0" lvl="0" marL="0" rtl="0" algn="l">
                        <a:spcBef>
                          <a:spcPts val="0"/>
                        </a:spcBef>
                        <a:spcAft>
                          <a:spcPts val="0"/>
                        </a:spcAft>
                        <a:buNone/>
                      </a:pPr>
                      <a:r>
                        <a:rPr lang="en"/>
                        <a:t>90.48%</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rPr>
                        <a:t>93.83%</a:t>
                      </a:r>
                      <a:endParaRPr/>
                    </a:p>
                  </a:txBody>
                  <a:tcPr marT="91425" marB="91425" marR="91425" marL="91425"/>
                </a:tc>
              </a:tr>
              <a:tr h="381000">
                <a:tc>
                  <a:txBody>
                    <a:bodyPr/>
                    <a:lstStyle/>
                    <a:p>
                      <a:pPr indent="0" lvl="0" marL="0" rtl="0" algn="l">
                        <a:spcBef>
                          <a:spcPts val="0"/>
                        </a:spcBef>
                        <a:spcAft>
                          <a:spcPts val="0"/>
                        </a:spcAft>
                        <a:buNone/>
                      </a:pPr>
                      <a:r>
                        <a:rPr lang="en"/>
                        <a:t>Large Test Set</a:t>
                      </a:r>
                      <a:endParaRPr/>
                    </a:p>
                  </a:txBody>
                  <a:tcPr marT="91425" marB="91425" marR="91425" marL="91425"/>
                </a:tc>
                <a:tc>
                  <a:txBody>
                    <a:bodyPr/>
                    <a:lstStyle/>
                    <a:p>
                      <a:pPr indent="0" lvl="0" marL="0" rtl="0" algn="l">
                        <a:spcBef>
                          <a:spcPts val="0"/>
                        </a:spcBef>
                        <a:spcAft>
                          <a:spcPts val="0"/>
                        </a:spcAft>
                        <a:buNone/>
                      </a:pPr>
                      <a:r>
                        <a:rPr lang="en"/>
                        <a:t>72.09%</a:t>
                      </a:r>
                      <a:endParaRPr/>
                    </a:p>
                  </a:txBody>
                  <a:tcPr marT="91425" marB="91425" marR="91425" marL="91425"/>
                </a:tc>
                <a:tc>
                  <a:txBody>
                    <a:bodyPr/>
                    <a:lstStyle/>
                    <a:p>
                      <a:pPr indent="0" lvl="0" marL="0" rtl="0" algn="l">
                        <a:spcBef>
                          <a:spcPts val="0"/>
                        </a:spcBef>
                        <a:spcAft>
                          <a:spcPts val="0"/>
                        </a:spcAft>
                        <a:buNone/>
                      </a:pPr>
                      <a:r>
                        <a:rPr lang="en"/>
                        <a:t>62.93%</a:t>
                      </a:r>
                      <a:endParaRPr/>
                    </a:p>
                  </a:txBody>
                  <a:tcPr marT="91425" marB="91425" marR="91425" marL="91425"/>
                </a:tc>
                <a:tc>
                  <a:txBody>
                    <a:bodyPr/>
                    <a:lstStyle/>
                    <a:p>
                      <a:pPr indent="0" lvl="0" marL="0" rtl="0" algn="l">
                        <a:spcBef>
                          <a:spcPts val="0"/>
                        </a:spcBef>
                        <a:spcAft>
                          <a:spcPts val="0"/>
                        </a:spcAft>
                        <a:buNone/>
                      </a:pPr>
                      <a:r>
                        <a:rPr lang="en"/>
                        <a:t>93.11%</a:t>
                      </a:r>
                      <a:endParaRPr/>
                    </a:p>
                  </a:txBody>
                  <a:tcPr marT="91425" marB="91425" marR="91425" marL="91425"/>
                </a:tc>
                <a:tc>
                  <a:txBody>
                    <a:bodyPr/>
                    <a:lstStyle/>
                    <a:p>
                      <a:pPr indent="0" lvl="0" marL="0" rtl="0" algn="l">
                        <a:spcBef>
                          <a:spcPts val="0"/>
                        </a:spcBef>
                        <a:spcAft>
                          <a:spcPts val="0"/>
                        </a:spcAft>
                        <a:buNone/>
                      </a:pPr>
                      <a:r>
                        <a:rPr lang="en"/>
                        <a:t>75.10%</a:t>
                      </a:r>
                      <a:endParaRPr/>
                    </a:p>
                  </a:txBody>
                  <a:tcPr marT="91425" marB="91425" marR="91425" marL="91425"/>
                </a:tc>
              </a:tr>
              <a:tr h="381000">
                <a:tc>
                  <a:txBody>
                    <a:bodyPr/>
                    <a:lstStyle/>
                    <a:p>
                      <a:pPr indent="0" lvl="0" marL="0" rtl="0" algn="l">
                        <a:spcBef>
                          <a:spcPts val="0"/>
                        </a:spcBef>
                        <a:spcAft>
                          <a:spcPts val="0"/>
                        </a:spcAft>
                        <a:buNone/>
                      </a:pPr>
                      <a:r>
                        <a:rPr lang="en"/>
                        <a:t>Both</a:t>
                      </a:r>
                      <a:endParaRPr/>
                    </a:p>
                  </a:txBody>
                  <a:tcPr marT="91425" marB="91425" marR="91425" marL="91425"/>
                </a:tc>
                <a:tc>
                  <a:txBody>
                    <a:bodyPr/>
                    <a:lstStyle/>
                    <a:p>
                      <a:pPr indent="0" lvl="0" marL="0" rtl="0" algn="l">
                        <a:spcBef>
                          <a:spcPts val="0"/>
                        </a:spcBef>
                        <a:spcAft>
                          <a:spcPts val="0"/>
                        </a:spcAft>
                        <a:buNone/>
                      </a:pPr>
                      <a:r>
                        <a:rPr lang="en"/>
                        <a:t>74.79%</a:t>
                      </a:r>
                      <a:endParaRPr/>
                    </a:p>
                  </a:txBody>
                  <a:tcPr marT="91425" marB="91425" marR="91425" marL="91425"/>
                </a:tc>
                <a:tc>
                  <a:txBody>
                    <a:bodyPr/>
                    <a:lstStyle/>
                    <a:p>
                      <a:pPr indent="0" lvl="0" marL="0" rtl="0" algn="l">
                        <a:spcBef>
                          <a:spcPts val="0"/>
                        </a:spcBef>
                        <a:spcAft>
                          <a:spcPts val="0"/>
                        </a:spcAft>
                        <a:buNone/>
                      </a:pPr>
                      <a:r>
                        <a:rPr lang="en"/>
                        <a:t>65.10%</a:t>
                      </a:r>
                      <a:endParaRPr/>
                    </a:p>
                  </a:txBody>
                  <a:tcPr marT="91425" marB="91425" marR="91425" marL="91425"/>
                </a:tc>
                <a:tc>
                  <a:txBody>
                    <a:bodyPr/>
                    <a:lstStyle/>
                    <a:p>
                      <a:pPr indent="0" lvl="0" marL="0" rtl="0" algn="l">
                        <a:spcBef>
                          <a:spcPts val="0"/>
                        </a:spcBef>
                        <a:spcAft>
                          <a:spcPts val="0"/>
                        </a:spcAft>
                        <a:buNone/>
                      </a:pPr>
                      <a:r>
                        <a:rPr lang="en"/>
                        <a:t>92.85%</a:t>
                      </a:r>
                      <a:endParaRPr/>
                    </a:p>
                  </a:txBody>
                  <a:tcPr marT="91425" marB="91425" marR="91425" marL="91425"/>
                </a:tc>
                <a:tc>
                  <a:txBody>
                    <a:bodyPr/>
                    <a:lstStyle/>
                    <a:p>
                      <a:pPr indent="0" lvl="0" marL="0" rtl="0" algn="l">
                        <a:spcBef>
                          <a:spcPts val="0"/>
                        </a:spcBef>
                        <a:spcAft>
                          <a:spcPts val="0"/>
                        </a:spcAft>
                        <a:buNone/>
                      </a:pPr>
                      <a:r>
                        <a:rPr lang="en"/>
                        <a:t>76.54%</a:t>
                      </a:r>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0" y="232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Misclassifications on O</a:t>
            </a:r>
            <a:r>
              <a:rPr lang="en"/>
              <a:t>utside</a:t>
            </a:r>
            <a:r>
              <a:rPr lang="en"/>
              <a:t> Data</a:t>
            </a:r>
            <a:endParaRPr/>
          </a:p>
        </p:txBody>
      </p:sp>
      <p:pic>
        <p:nvPicPr>
          <p:cNvPr id="201" name="Google Shape;201;p32"/>
          <p:cNvPicPr preferRelativeResize="0"/>
          <p:nvPr/>
        </p:nvPicPr>
        <p:blipFill>
          <a:blip r:embed="rId3">
            <a:alphaModFix/>
          </a:blip>
          <a:stretch>
            <a:fillRect/>
          </a:stretch>
        </p:blipFill>
        <p:spPr>
          <a:xfrm>
            <a:off x="-17800" y="726250"/>
            <a:ext cx="5001952" cy="2105575"/>
          </a:xfrm>
          <a:prstGeom prst="rect">
            <a:avLst/>
          </a:prstGeom>
          <a:noFill/>
          <a:ln>
            <a:noFill/>
          </a:ln>
        </p:spPr>
      </p:pic>
      <p:pic>
        <p:nvPicPr>
          <p:cNvPr id="202" name="Google Shape;202;p32"/>
          <p:cNvPicPr preferRelativeResize="0"/>
          <p:nvPr/>
        </p:nvPicPr>
        <p:blipFill>
          <a:blip r:embed="rId4">
            <a:alphaModFix/>
          </a:blip>
          <a:stretch>
            <a:fillRect/>
          </a:stretch>
        </p:blipFill>
        <p:spPr>
          <a:xfrm>
            <a:off x="0" y="3149000"/>
            <a:ext cx="4966355" cy="2105575"/>
          </a:xfrm>
          <a:prstGeom prst="rect">
            <a:avLst/>
          </a:prstGeom>
          <a:noFill/>
          <a:ln>
            <a:noFill/>
          </a:ln>
        </p:spPr>
      </p:pic>
      <p:pic>
        <p:nvPicPr>
          <p:cNvPr id="203" name="Google Shape;203;p32"/>
          <p:cNvPicPr preferRelativeResize="0"/>
          <p:nvPr/>
        </p:nvPicPr>
        <p:blipFill>
          <a:blip r:embed="rId5">
            <a:alphaModFix/>
          </a:blip>
          <a:stretch>
            <a:fillRect/>
          </a:stretch>
        </p:blipFill>
        <p:spPr>
          <a:xfrm>
            <a:off x="4672600" y="3250600"/>
            <a:ext cx="4671251" cy="2003974"/>
          </a:xfrm>
          <a:prstGeom prst="rect">
            <a:avLst/>
          </a:prstGeom>
          <a:noFill/>
          <a:ln>
            <a:noFill/>
          </a:ln>
        </p:spPr>
      </p:pic>
      <p:sp>
        <p:nvSpPr>
          <p:cNvPr id="204" name="Google Shape;204;p32"/>
          <p:cNvSpPr txBox="1"/>
          <p:nvPr/>
        </p:nvSpPr>
        <p:spPr>
          <a:xfrm>
            <a:off x="2908175" y="2710225"/>
            <a:ext cx="38808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 Look At False Positives</a:t>
            </a:r>
            <a:endParaRPr sz="1800">
              <a:solidFill>
                <a:schemeClr val="dk2"/>
              </a:solidFill>
            </a:endParaRPr>
          </a:p>
        </p:txBody>
      </p:sp>
      <p:sp>
        <p:nvSpPr>
          <p:cNvPr id="205" name="Google Shape;205;p32"/>
          <p:cNvSpPr txBox="1"/>
          <p:nvPr/>
        </p:nvSpPr>
        <p:spPr>
          <a:xfrm>
            <a:off x="5573150" y="709300"/>
            <a:ext cx="3354000" cy="13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We see a pattern; there seem to be a lot of false positives that are female.</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885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exactly are models picking up on?</a:t>
            </a:r>
            <a:endParaRPr/>
          </a:p>
        </p:txBody>
      </p:sp>
      <p:sp>
        <p:nvSpPr>
          <p:cNvPr id="211" name="Google Shape;211;p33"/>
          <p:cNvSpPr txBox="1"/>
          <p:nvPr>
            <p:ph idx="1" type="body"/>
          </p:nvPr>
        </p:nvSpPr>
        <p:spPr>
          <a:xfrm>
            <a:off x="88575" y="572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r>
            <a:r>
              <a:rPr b="1" lang="en"/>
              <a:t>Correlation analysis:</a:t>
            </a:r>
            <a:r>
              <a:rPr lang="en"/>
              <a:t>  We took each of the 50,176 features and performed correlation analysis between each feature and the target variable.  Features with the top 7000 correlation coefficients (absolute value) were plotted, overlaying one of the xrays.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12" name="Google Shape;212;p33"/>
          <p:cNvSpPr txBox="1"/>
          <p:nvPr/>
        </p:nvSpPr>
        <p:spPr>
          <a:xfrm>
            <a:off x="258350" y="1761475"/>
            <a:ext cx="4110000" cy="1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-Notice that some of the highly correlated features are  actually connected to areas that are in the lungs.</a:t>
            </a:r>
            <a:endParaRPr sz="1800">
              <a:solidFill>
                <a:schemeClr val="dk2"/>
              </a:solidFill>
              <a:latin typeface="Playfair Display"/>
              <a:ea typeface="Playfair Display"/>
              <a:cs typeface="Playfair Display"/>
              <a:sym typeface="Playfair Display"/>
            </a:endParaRPr>
          </a:p>
        </p:txBody>
      </p:sp>
      <p:sp>
        <p:nvSpPr>
          <p:cNvPr id="213" name="Google Shape;213;p33"/>
          <p:cNvSpPr txBox="1"/>
          <p:nvPr/>
        </p:nvSpPr>
        <p:spPr>
          <a:xfrm>
            <a:off x="328800" y="3053225"/>
            <a:ext cx="4110000" cy="1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-However, it seems </a:t>
            </a:r>
            <a:r>
              <a:rPr lang="en" sz="1800">
                <a:solidFill>
                  <a:schemeClr val="dk2"/>
                </a:solidFill>
                <a:latin typeface="Playfair Display"/>
                <a:ea typeface="Playfair Display"/>
                <a:cs typeface="Playfair Display"/>
                <a:sym typeface="Playfair Display"/>
              </a:rPr>
              <a:t>problematic</a:t>
            </a:r>
            <a:r>
              <a:rPr lang="en" sz="1800">
                <a:solidFill>
                  <a:schemeClr val="dk2"/>
                </a:solidFill>
                <a:latin typeface="Playfair Display"/>
                <a:ea typeface="Playfair Display"/>
                <a:cs typeface="Playfair Display"/>
                <a:sym typeface="Playfair Display"/>
              </a:rPr>
              <a:t> that the most correlated features seem to be in areas that have nothing to do with pneumonia and covid-19.</a:t>
            </a:r>
            <a:endParaRPr sz="1800">
              <a:solidFill>
                <a:schemeClr val="dk2"/>
              </a:solidFill>
              <a:latin typeface="Playfair Display"/>
              <a:ea typeface="Playfair Display"/>
              <a:cs typeface="Playfair Display"/>
              <a:sym typeface="Playfair Display"/>
            </a:endParaRPr>
          </a:p>
        </p:txBody>
      </p:sp>
      <p:pic>
        <p:nvPicPr>
          <p:cNvPr id="214" name="Google Shape;214;p33"/>
          <p:cNvPicPr preferRelativeResize="0"/>
          <p:nvPr/>
        </p:nvPicPr>
        <p:blipFill>
          <a:blip r:embed="rId3">
            <a:alphaModFix/>
          </a:blip>
          <a:stretch>
            <a:fillRect/>
          </a:stretch>
        </p:blipFill>
        <p:spPr>
          <a:xfrm>
            <a:off x="4855725" y="1642250"/>
            <a:ext cx="3705794" cy="3416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252975" y="139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Deciding to Crop the images</a:t>
            </a:r>
            <a:endParaRPr/>
          </a:p>
        </p:txBody>
      </p:sp>
      <p:sp>
        <p:nvSpPr>
          <p:cNvPr id="220" name="Google Shape;220;p34"/>
          <p:cNvSpPr txBox="1"/>
          <p:nvPr>
            <p:ph idx="1" type="body"/>
          </p:nvPr>
        </p:nvSpPr>
        <p:spPr>
          <a:xfrm>
            <a:off x="252975" y="612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of the correlated features seem to be in areas that  should not be medically correlated with having covid-19.  The models could be picking up on </a:t>
            </a:r>
            <a:r>
              <a:rPr lang="en"/>
              <a:t>irrelevant</a:t>
            </a:r>
            <a:r>
              <a:rPr lang="en"/>
              <a:t> aspects of the image and mistaking them as important.</a:t>
            </a:r>
            <a:endParaRPr/>
          </a:p>
          <a:p>
            <a:pPr indent="0" lvl="0" marL="0" rtl="0" algn="l">
              <a:spcBef>
                <a:spcPts val="1200"/>
              </a:spcBef>
              <a:spcAft>
                <a:spcPts val="1200"/>
              </a:spcAft>
              <a:buNone/>
            </a:pPr>
            <a:r>
              <a:rPr lang="en"/>
              <a:t>-Cropping the images will allow our models to focus on features that are related to having covid-19.</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651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Leveraging Lung Masks to crop images to lungs.</a:t>
            </a:r>
            <a:endParaRPr/>
          </a:p>
        </p:txBody>
      </p:sp>
      <p:pic>
        <p:nvPicPr>
          <p:cNvPr id="226" name="Google Shape;226;p35"/>
          <p:cNvPicPr preferRelativeResize="0"/>
          <p:nvPr/>
        </p:nvPicPr>
        <p:blipFill>
          <a:blip r:embed="rId3">
            <a:alphaModFix/>
          </a:blip>
          <a:stretch>
            <a:fillRect/>
          </a:stretch>
        </p:blipFill>
        <p:spPr>
          <a:xfrm>
            <a:off x="4719450" y="1705375"/>
            <a:ext cx="4698576" cy="2936600"/>
          </a:xfrm>
          <a:prstGeom prst="rect">
            <a:avLst/>
          </a:prstGeom>
          <a:noFill/>
          <a:ln>
            <a:noFill/>
          </a:ln>
        </p:spPr>
      </p:pic>
      <p:pic>
        <p:nvPicPr>
          <p:cNvPr id="227" name="Google Shape;227;p35"/>
          <p:cNvPicPr preferRelativeResize="0"/>
          <p:nvPr/>
        </p:nvPicPr>
        <p:blipFill>
          <a:blip r:embed="rId4">
            <a:alphaModFix/>
          </a:blip>
          <a:stretch>
            <a:fillRect/>
          </a:stretch>
        </p:blipFill>
        <p:spPr>
          <a:xfrm>
            <a:off x="894950" y="3464350"/>
            <a:ext cx="3403025" cy="1535125"/>
          </a:xfrm>
          <a:prstGeom prst="rect">
            <a:avLst/>
          </a:prstGeom>
          <a:noFill/>
          <a:ln>
            <a:noFill/>
          </a:ln>
        </p:spPr>
      </p:pic>
      <p:sp>
        <p:nvSpPr>
          <p:cNvPr id="228" name="Google Shape;228;p35"/>
          <p:cNvSpPr txBox="1"/>
          <p:nvPr/>
        </p:nvSpPr>
        <p:spPr>
          <a:xfrm>
            <a:off x="451225" y="917425"/>
            <a:ext cx="5116800" cy="63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chemeClr val="dk2"/>
                </a:solidFill>
                <a:latin typeface="Playfair Display"/>
                <a:ea typeface="Playfair Display"/>
                <a:cs typeface="Playfair Display"/>
                <a:sym typeface="Playfair Display"/>
              </a:rPr>
              <a:t>Lung masks were used</a:t>
            </a:r>
            <a:r>
              <a:rPr lang="en" sz="1800">
                <a:solidFill>
                  <a:schemeClr val="dk2"/>
                </a:solidFill>
                <a:latin typeface="Playfair Display"/>
                <a:ea typeface="Playfair Display"/>
                <a:cs typeface="Playfair Display"/>
                <a:sym typeface="Playfair Display"/>
              </a:rPr>
              <a:t> </a:t>
            </a:r>
            <a:r>
              <a:rPr lang="en" sz="1200">
                <a:solidFill>
                  <a:srgbClr val="202124"/>
                </a:solidFill>
                <a:highlight>
                  <a:srgbClr val="FFFFFF"/>
                </a:highlight>
                <a:latin typeface="Playfair Display"/>
                <a:ea typeface="Playfair Display"/>
                <a:cs typeface="Playfair Display"/>
                <a:sym typeface="Playfair Display"/>
              </a:rPr>
              <a:t>To find the location of the lungs in our images.</a:t>
            </a:r>
            <a:endParaRPr sz="1200">
              <a:solidFill>
                <a:schemeClr val="dk2"/>
              </a:solidFill>
              <a:latin typeface="Playfair Display"/>
              <a:ea typeface="Playfair Display"/>
              <a:cs typeface="Playfair Display"/>
              <a:sym typeface="Playfair Display"/>
            </a:endParaRPr>
          </a:p>
        </p:txBody>
      </p:sp>
      <p:sp>
        <p:nvSpPr>
          <p:cNvPr id="229" name="Google Shape;229;p35"/>
          <p:cNvSpPr txBox="1"/>
          <p:nvPr/>
        </p:nvSpPr>
        <p:spPr>
          <a:xfrm>
            <a:off x="451225" y="1551625"/>
            <a:ext cx="5355000" cy="153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202124"/>
                </a:solidFill>
                <a:highlight>
                  <a:srgbClr val="FFFFFF"/>
                </a:highlight>
                <a:latin typeface="Playfair Display"/>
                <a:ea typeface="Playfair Display"/>
                <a:cs typeface="Playfair Display"/>
                <a:sym typeface="Playfair Display"/>
              </a:rPr>
              <a:t>-T</a:t>
            </a:r>
            <a:r>
              <a:rPr lang="en" sz="1050">
                <a:solidFill>
                  <a:srgbClr val="3C4043"/>
                </a:solidFill>
                <a:highlight>
                  <a:srgbClr val="FFFFFF"/>
                </a:highlight>
                <a:latin typeface="Playfair Display"/>
                <a:ea typeface="Playfair Display"/>
                <a:cs typeface="Playfair Display"/>
                <a:sym typeface="Playfair Display"/>
              </a:rPr>
              <a:t>he Covid-19 Radiography Database includes lung masks for each image.  These were  used as a guide to find the lungs in our images.</a:t>
            </a:r>
            <a:endParaRPr sz="1050">
              <a:solidFill>
                <a:srgbClr val="3C4043"/>
              </a:solidFill>
              <a:highlight>
                <a:srgbClr val="FFFFFF"/>
              </a:highlight>
              <a:latin typeface="Playfair Display"/>
              <a:ea typeface="Playfair Display"/>
              <a:cs typeface="Playfair Display"/>
              <a:sym typeface="Playfair Display"/>
            </a:endParaRPr>
          </a:p>
          <a:p>
            <a:pPr indent="0" lvl="0" marL="0" rtl="0" algn="l">
              <a:lnSpc>
                <a:spcPct val="115000"/>
              </a:lnSpc>
              <a:spcBef>
                <a:spcPts val="1200"/>
              </a:spcBef>
              <a:spcAft>
                <a:spcPts val="0"/>
              </a:spcAft>
              <a:buClr>
                <a:schemeClr val="dk1"/>
              </a:buClr>
              <a:buSzPts val="1100"/>
              <a:buFont typeface="Arial"/>
              <a:buNone/>
            </a:pPr>
            <a:r>
              <a:rPr lang="en" sz="1100">
                <a:solidFill>
                  <a:srgbClr val="3C4043"/>
                </a:solidFill>
                <a:highlight>
                  <a:srgbClr val="FFFFFF"/>
                </a:highlight>
                <a:latin typeface="Playfair Display"/>
                <a:ea typeface="Playfair Display"/>
                <a:cs typeface="Playfair Display"/>
                <a:sym typeface="Playfair Display"/>
              </a:rPr>
              <a:t>-</a:t>
            </a:r>
            <a:r>
              <a:rPr lang="en" sz="1100">
                <a:solidFill>
                  <a:srgbClr val="13343B"/>
                </a:solidFill>
                <a:highlight>
                  <a:srgbClr val="FCFCF9"/>
                </a:highlight>
                <a:latin typeface="Playfair Display"/>
                <a:ea typeface="Playfair Display"/>
                <a:cs typeface="Playfair Display"/>
                <a:sym typeface="Playfair Display"/>
              </a:rPr>
              <a:t>We took the masks that are in the dataset and averaged all of the pixel</a:t>
            </a:r>
            <a:endParaRPr sz="1100">
              <a:solidFill>
                <a:srgbClr val="13343B"/>
              </a:solidFill>
              <a:highlight>
                <a:srgbClr val="FCFCF9"/>
              </a:highlight>
              <a:latin typeface="Playfair Display"/>
              <a:ea typeface="Playfair Display"/>
              <a:cs typeface="Playfair Display"/>
              <a:sym typeface="Playfair Display"/>
            </a:endParaRPr>
          </a:p>
          <a:p>
            <a:pPr indent="0" lvl="0" marL="0" rtl="0" algn="l">
              <a:lnSpc>
                <a:spcPct val="115000"/>
              </a:lnSpc>
              <a:spcBef>
                <a:spcPts val="1200"/>
              </a:spcBef>
              <a:spcAft>
                <a:spcPts val="1200"/>
              </a:spcAft>
              <a:buClr>
                <a:schemeClr val="dk1"/>
              </a:buClr>
              <a:buSzPts val="1100"/>
              <a:buFont typeface="Arial"/>
              <a:buNone/>
            </a:pPr>
            <a:r>
              <a:rPr lang="en" sz="1100">
                <a:solidFill>
                  <a:srgbClr val="13343B"/>
                </a:solidFill>
                <a:highlight>
                  <a:srgbClr val="FCFCF9"/>
                </a:highlight>
                <a:latin typeface="Playfair Display"/>
                <a:ea typeface="Playfair Display"/>
                <a:cs typeface="Playfair Display"/>
                <a:sym typeface="Playfair Display"/>
              </a:rPr>
              <a:t>values for each mask.  This average mask then served as a guide to find the lungs in our images.</a:t>
            </a:r>
            <a:endParaRPr sz="1100">
              <a:solidFill>
                <a:schemeClr val="dk2"/>
              </a:solidFill>
              <a:latin typeface="Playfair Display"/>
              <a:ea typeface="Playfair Display"/>
              <a:cs typeface="Playfair Display"/>
              <a:sym typeface="Playfair Display"/>
            </a:endParaRPr>
          </a:p>
        </p:txBody>
      </p:sp>
      <p:sp>
        <p:nvSpPr>
          <p:cNvPr id="230" name="Google Shape;230;p35"/>
          <p:cNvSpPr txBox="1"/>
          <p:nvPr/>
        </p:nvSpPr>
        <p:spPr>
          <a:xfrm>
            <a:off x="163825" y="645175"/>
            <a:ext cx="59298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Data Source: </a:t>
            </a:r>
            <a:r>
              <a:rPr lang="en" sz="1800">
                <a:solidFill>
                  <a:srgbClr val="202124"/>
                </a:solidFill>
                <a:highlight>
                  <a:schemeClr val="lt1"/>
                </a:highlight>
                <a:latin typeface="Playfair Display"/>
                <a:ea typeface="Playfair Display"/>
                <a:cs typeface="Playfair Display"/>
                <a:sym typeface="Playfair Display"/>
              </a:rPr>
              <a:t>COVID-19 Radiography Database</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Cropping to the Lungs</a:t>
            </a:r>
            <a:endParaRPr/>
          </a:p>
        </p:txBody>
      </p:sp>
      <p:pic>
        <p:nvPicPr>
          <p:cNvPr id="236" name="Google Shape;236;p36"/>
          <p:cNvPicPr preferRelativeResize="0"/>
          <p:nvPr/>
        </p:nvPicPr>
        <p:blipFill>
          <a:blip r:embed="rId3">
            <a:alphaModFix/>
          </a:blip>
          <a:stretch>
            <a:fillRect/>
          </a:stretch>
        </p:blipFill>
        <p:spPr>
          <a:xfrm>
            <a:off x="152400" y="1170125"/>
            <a:ext cx="7112033" cy="3820975"/>
          </a:xfrm>
          <a:prstGeom prst="rect">
            <a:avLst/>
          </a:prstGeom>
          <a:noFill/>
          <a:ln>
            <a:noFill/>
          </a:ln>
        </p:spPr>
      </p:pic>
      <p:sp>
        <p:nvSpPr>
          <p:cNvPr id="237" name="Google Shape;237;p36"/>
          <p:cNvSpPr txBox="1"/>
          <p:nvPr/>
        </p:nvSpPr>
        <p:spPr>
          <a:xfrm>
            <a:off x="246600" y="572700"/>
            <a:ext cx="845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The average mask generated from the other data set was then used as a guide to find the lungs in the images in our data set.</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 of the Features after processing</a:t>
            </a:r>
            <a:endParaRPr/>
          </a:p>
        </p:txBody>
      </p:sp>
      <p:sp>
        <p:nvSpPr>
          <p:cNvPr id="243" name="Google Shape;243;p3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images were resized to a resolution of 256X256 after being cropped to the lungs.</a:t>
            </a:r>
            <a:endParaRPr/>
          </a:p>
          <a:p>
            <a:pPr indent="0" lvl="0" marL="0" rtl="0" algn="l">
              <a:spcBef>
                <a:spcPts val="1200"/>
              </a:spcBef>
              <a:spcAft>
                <a:spcPts val="0"/>
              </a:spcAft>
              <a:buNone/>
            </a:pPr>
            <a:r>
              <a:rPr lang="en"/>
              <a:t>-65536 features, 546 rows.</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184200" y="716325"/>
            <a:ext cx="4127100" cy="91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7000 Correlation Coefficient</a:t>
            </a:r>
            <a:endParaRPr/>
          </a:p>
        </p:txBody>
      </p:sp>
      <p:pic>
        <p:nvPicPr>
          <p:cNvPr id="249" name="Google Shape;249;p38"/>
          <p:cNvPicPr preferRelativeResize="0"/>
          <p:nvPr/>
        </p:nvPicPr>
        <p:blipFill>
          <a:blip r:embed="rId3">
            <a:alphaModFix/>
          </a:blip>
          <a:stretch>
            <a:fillRect/>
          </a:stretch>
        </p:blipFill>
        <p:spPr>
          <a:xfrm>
            <a:off x="140650" y="1818075"/>
            <a:ext cx="3761200" cy="3174851"/>
          </a:xfrm>
          <a:prstGeom prst="rect">
            <a:avLst/>
          </a:prstGeom>
          <a:noFill/>
          <a:ln>
            <a:noFill/>
          </a:ln>
        </p:spPr>
      </p:pic>
      <p:sp>
        <p:nvSpPr>
          <p:cNvPr id="250" name="Google Shape;250;p38"/>
          <p:cNvSpPr txBox="1"/>
          <p:nvPr/>
        </p:nvSpPr>
        <p:spPr>
          <a:xfrm>
            <a:off x="352300" y="82200"/>
            <a:ext cx="8525400" cy="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Correlation Coefficients After Cropping</a:t>
            </a:r>
            <a:endParaRPr b="1" sz="2000">
              <a:solidFill>
                <a:schemeClr val="dk2"/>
              </a:solidFill>
            </a:endParaRPr>
          </a:p>
        </p:txBody>
      </p:sp>
      <p:sp>
        <p:nvSpPr>
          <p:cNvPr id="251" name="Google Shape;251;p38"/>
          <p:cNvSpPr txBox="1"/>
          <p:nvPr/>
        </p:nvSpPr>
        <p:spPr>
          <a:xfrm>
            <a:off x="4826425" y="716325"/>
            <a:ext cx="3933900" cy="39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-The heatmaps suggest that a positive covid-19 label is associated with the intensity values located in the basilar and upper peripheral areas.  More specifically the most highly correlated features seem to be in the bottom chest close to the </a:t>
            </a:r>
            <a:r>
              <a:rPr lang="en" sz="1800">
                <a:solidFill>
                  <a:schemeClr val="dk2"/>
                </a:solidFill>
                <a:latin typeface="Playfair Display"/>
                <a:ea typeface="Playfair Display"/>
                <a:cs typeface="Playfair Display"/>
                <a:sym typeface="Playfair Display"/>
              </a:rPr>
              <a:t>diaphragm</a:t>
            </a:r>
            <a:r>
              <a:rPr lang="en" sz="1800">
                <a:solidFill>
                  <a:schemeClr val="dk2"/>
                </a:solidFill>
                <a:latin typeface="Playfair Display"/>
                <a:ea typeface="Playfair Display"/>
                <a:cs typeface="Playfair Display"/>
                <a:sym typeface="Playfair Display"/>
              </a:rPr>
              <a:t>.</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-Models such as Logistic Regression (which assumes linearity) will likely be weighting these features the highest.</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Features are Correlated with Pneumonia that is not caused by Covid-19?</a:t>
            </a:r>
            <a:endParaRPr/>
          </a:p>
        </p:txBody>
      </p:sp>
      <p:sp>
        <p:nvSpPr>
          <p:cNvPr id="257" name="Google Shape;257;p39"/>
          <p:cNvSpPr txBox="1"/>
          <p:nvPr>
            <p:ph idx="1" type="body"/>
          </p:nvPr>
        </p:nvSpPr>
        <p:spPr>
          <a:xfrm>
            <a:off x="311700" y="861625"/>
            <a:ext cx="7685400" cy="444600"/>
          </a:xfrm>
          <a:prstGeom prst="rect">
            <a:avLst/>
          </a:prstGeom>
        </p:spPr>
        <p:txBody>
          <a:bodyPr anchorCtr="0" anchor="t" bIns="91425" lIns="91425" spcFirstLastPara="1" rIns="91425" wrap="square" tIns="91425">
            <a:normAutofit fontScale="77500"/>
          </a:bodyPr>
          <a:lstStyle/>
          <a:p>
            <a:pPr indent="0" lvl="0" marL="0" rtl="0" algn="l">
              <a:lnSpc>
                <a:spcPct val="105000"/>
              </a:lnSpc>
              <a:spcBef>
                <a:spcPts val="0"/>
              </a:spcBef>
              <a:spcAft>
                <a:spcPts val="1200"/>
              </a:spcAft>
              <a:buNone/>
            </a:pPr>
            <a:r>
              <a:rPr lang="en" sz="1300"/>
              <a:t>-</a:t>
            </a:r>
            <a:r>
              <a:rPr lang="en" sz="1417"/>
              <a:t>We decided to look at which features are correlated with having viral pneumonia which is not caused by covid-19.</a:t>
            </a:r>
            <a:endParaRPr sz="1417"/>
          </a:p>
        </p:txBody>
      </p:sp>
      <p:pic>
        <p:nvPicPr>
          <p:cNvPr id="258" name="Google Shape;258;p39"/>
          <p:cNvPicPr preferRelativeResize="0"/>
          <p:nvPr/>
        </p:nvPicPr>
        <p:blipFill>
          <a:blip r:embed="rId3">
            <a:alphaModFix/>
          </a:blip>
          <a:stretch>
            <a:fillRect/>
          </a:stretch>
        </p:blipFill>
        <p:spPr>
          <a:xfrm>
            <a:off x="152400" y="1878725"/>
            <a:ext cx="3831680" cy="3112375"/>
          </a:xfrm>
          <a:prstGeom prst="rect">
            <a:avLst/>
          </a:prstGeom>
          <a:noFill/>
          <a:ln>
            <a:noFill/>
          </a:ln>
        </p:spPr>
      </p:pic>
      <p:sp>
        <p:nvSpPr>
          <p:cNvPr id="259" name="Google Shape;259;p39"/>
          <p:cNvSpPr txBox="1"/>
          <p:nvPr/>
        </p:nvSpPr>
        <p:spPr>
          <a:xfrm>
            <a:off x="152400" y="1083075"/>
            <a:ext cx="4134000" cy="6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2"/>
                </a:solidFill>
              </a:rPr>
              <a:t>Top 7000 Correlation Coefficients (target non-covid pneumonia)</a:t>
            </a:r>
            <a:endParaRPr sz="1800" u="sng">
              <a:solidFill>
                <a:schemeClr val="dk2"/>
              </a:solidFill>
            </a:endParaRPr>
          </a:p>
        </p:txBody>
      </p:sp>
      <p:sp>
        <p:nvSpPr>
          <p:cNvPr id="260" name="Google Shape;260;p39"/>
          <p:cNvSpPr txBox="1"/>
          <p:nvPr/>
        </p:nvSpPr>
        <p:spPr>
          <a:xfrm>
            <a:off x="5074700" y="1255875"/>
            <a:ext cx="3370200" cy="3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-The results suggest that non-covid pneumonia is more associated with opacities in the center of the chest. It also suggests that this type of pneumonia is more prominent in the right chest.  However, it is still concerning that the highest correlation coefficients lay in areas that are not in the lungs.</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Removing more Noise</a:t>
            </a:r>
            <a:endParaRPr/>
          </a:p>
        </p:txBody>
      </p:sp>
      <p:pic>
        <p:nvPicPr>
          <p:cNvPr id="266" name="Google Shape;266;p40"/>
          <p:cNvPicPr preferRelativeResize="0"/>
          <p:nvPr/>
        </p:nvPicPr>
        <p:blipFill>
          <a:blip r:embed="rId3">
            <a:alphaModFix/>
          </a:blip>
          <a:stretch>
            <a:fillRect/>
          </a:stretch>
        </p:blipFill>
        <p:spPr>
          <a:xfrm>
            <a:off x="5028425" y="1791775"/>
            <a:ext cx="3860475" cy="3749576"/>
          </a:xfrm>
          <a:prstGeom prst="rect">
            <a:avLst/>
          </a:prstGeom>
          <a:noFill/>
          <a:ln>
            <a:noFill/>
          </a:ln>
        </p:spPr>
      </p:pic>
      <p:sp>
        <p:nvSpPr>
          <p:cNvPr id="267" name="Google Shape;267;p40"/>
          <p:cNvSpPr txBox="1"/>
          <p:nvPr/>
        </p:nvSpPr>
        <p:spPr>
          <a:xfrm>
            <a:off x="347100" y="1017725"/>
            <a:ext cx="8206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To reduce the effect of irrelevant features, we removed roughly 15,000 features from the data.</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Clr>
                <a:schemeClr val="dk2"/>
              </a:buClr>
              <a:buSzPts val="1100"/>
              <a:buFont typeface="Arial"/>
              <a:buNone/>
            </a:pPr>
            <a:r>
              <a:t/>
            </a:r>
            <a:endParaRPr sz="1800">
              <a:solidFill>
                <a:schemeClr val="dk2"/>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sz="1800">
              <a:solidFill>
                <a:schemeClr val="dk2"/>
              </a:solidFill>
              <a:latin typeface="Playfair Display"/>
              <a:ea typeface="Playfair Display"/>
              <a:cs typeface="Playfair Display"/>
              <a:sym typeface="Playfair Display"/>
            </a:endParaRPr>
          </a:p>
        </p:txBody>
      </p:sp>
      <p:sp>
        <p:nvSpPr>
          <p:cNvPr id="268" name="Google Shape;268;p40"/>
          <p:cNvSpPr txBox="1"/>
          <p:nvPr/>
        </p:nvSpPr>
        <p:spPr>
          <a:xfrm>
            <a:off x="311700" y="2087275"/>
            <a:ext cx="38112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Playfair Display"/>
                <a:ea typeface="Playfair Display"/>
                <a:cs typeface="Playfair Display"/>
                <a:sym typeface="Playfair Display"/>
              </a:rPr>
              <a:t>Correlation coefficients after removing features</a:t>
            </a:r>
            <a:endParaRPr b="1" sz="1800">
              <a:solidFill>
                <a:schemeClr val="dk2"/>
              </a:solidFill>
              <a:latin typeface="Playfair Display"/>
              <a:ea typeface="Playfair Display"/>
              <a:cs typeface="Playfair Display"/>
              <a:sym typeface="Playfair Display"/>
            </a:endParaRPr>
          </a:p>
        </p:txBody>
      </p:sp>
      <p:cxnSp>
        <p:nvCxnSpPr>
          <p:cNvPr id="269" name="Google Shape;269;p40"/>
          <p:cNvCxnSpPr/>
          <p:nvPr/>
        </p:nvCxnSpPr>
        <p:spPr>
          <a:xfrm>
            <a:off x="3369300" y="2651775"/>
            <a:ext cx="1572600" cy="131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a:t>
            </a:r>
            <a:endParaRPr/>
          </a:p>
        </p:txBody>
      </p:sp>
      <p:sp>
        <p:nvSpPr>
          <p:cNvPr id="275" name="Google Shape;275;p4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t>Explanation: Since Covid-19 doesn’t discriminate between the top and bottom of the lungs.  We can flip each training image to create new training observations.  The example below shows two images, one where the covid is at the top of the lungs and the other at the bottom.  By flipping the images and adding them to the training set, we create two new training examples for which our algorithm to learn.</a:t>
            </a:r>
            <a:endParaRPr sz="1300"/>
          </a:p>
        </p:txBody>
      </p:sp>
      <p:pic>
        <p:nvPicPr>
          <p:cNvPr id="276" name="Google Shape;276;p41"/>
          <p:cNvPicPr preferRelativeResize="0"/>
          <p:nvPr/>
        </p:nvPicPr>
        <p:blipFill>
          <a:blip r:embed="rId3">
            <a:alphaModFix/>
          </a:blip>
          <a:stretch>
            <a:fillRect/>
          </a:stretch>
        </p:blipFill>
        <p:spPr>
          <a:xfrm>
            <a:off x="311700" y="2571750"/>
            <a:ext cx="1848801" cy="1873875"/>
          </a:xfrm>
          <a:prstGeom prst="rect">
            <a:avLst/>
          </a:prstGeom>
          <a:noFill/>
          <a:ln>
            <a:noFill/>
          </a:ln>
        </p:spPr>
      </p:pic>
      <p:pic>
        <p:nvPicPr>
          <p:cNvPr id="277" name="Google Shape;277;p41"/>
          <p:cNvPicPr preferRelativeResize="0"/>
          <p:nvPr/>
        </p:nvPicPr>
        <p:blipFill>
          <a:blip r:embed="rId4">
            <a:alphaModFix/>
          </a:blip>
          <a:stretch>
            <a:fillRect/>
          </a:stretch>
        </p:blipFill>
        <p:spPr>
          <a:xfrm>
            <a:off x="2237250" y="2571750"/>
            <a:ext cx="2075099" cy="1873875"/>
          </a:xfrm>
          <a:prstGeom prst="rect">
            <a:avLst/>
          </a:prstGeom>
          <a:noFill/>
          <a:ln>
            <a:noFill/>
          </a:ln>
        </p:spPr>
      </p:pic>
      <p:pic>
        <p:nvPicPr>
          <p:cNvPr id="278" name="Google Shape;278;p41"/>
          <p:cNvPicPr preferRelativeResize="0"/>
          <p:nvPr/>
        </p:nvPicPr>
        <p:blipFill>
          <a:blip r:embed="rId5">
            <a:alphaModFix/>
          </a:blip>
          <a:stretch>
            <a:fillRect/>
          </a:stretch>
        </p:blipFill>
        <p:spPr>
          <a:xfrm>
            <a:off x="4517175" y="2443200"/>
            <a:ext cx="2075100" cy="2130965"/>
          </a:xfrm>
          <a:prstGeom prst="rect">
            <a:avLst/>
          </a:prstGeom>
          <a:noFill/>
          <a:ln>
            <a:noFill/>
          </a:ln>
        </p:spPr>
      </p:pic>
      <p:pic>
        <p:nvPicPr>
          <p:cNvPr id="279" name="Google Shape;279;p41"/>
          <p:cNvPicPr preferRelativeResize="0"/>
          <p:nvPr/>
        </p:nvPicPr>
        <p:blipFill>
          <a:blip r:embed="rId6">
            <a:alphaModFix/>
          </a:blip>
          <a:stretch>
            <a:fillRect/>
          </a:stretch>
        </p:blipFill>
        <p:spPr>
          <a:xfrm>
            <a:off x="6654551" y="2629750"/>
            <a:ext cx="1848799" cy="1944430"/>
          </a:xfrm>
          <a:prstGeom prst="rect">
            <a:avLst/>
          </a:prstGeom>
          <a:noFill/>
          <a:ln>
            <a:noFill/>
          </a:ln>
        </p:spPr>
      </p:pic>
      <p:sp>
        <p:nvSpPr>
          <p:cNvPr id="280" name="Google Shape;280;p41"/>
          <p:cNvSpPr txBox="1"/>
          <p:nvPr/>
        </p:nvSpPr>
        <p:spPr>
          <a:xfrm>
            <a:off x="701900" y="2138575"/>
            <a:ext cx="30048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Original Samples</a:t>
            </a:r>
            <a:endParaRPr sz="1800">
              <a:solidFill>
                <a:schemeClr val="dk2"/>
              </a:solidFill>
            </a:endParaRPr>
          </a:p>
        </p:txBody>
      </p:sp>
      <p:sp>
        <p:nvSpPr>
          <p:cNvPr id="281" name="Google Shape;281;p41"/>
          <p:cNvSpPr txBox="1"/>
          <p:nvPr/>
        </p:nvSpPr>
        <p:spPr>
          <a:xfrm>
            <a:off x="5384775" y="2138575"/>
            <a:ext cx="2555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Added training data</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262875" y="53925"/>
            <a:ext cx="245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pic>
        <p:nvPicPr>
          <p:cNvPr id="72" name="Google Shape;72;p15"/>
          <p:cNvPicPr preferRelativeResize="0"/>
          <p:nvPr/>
        </p:nvPicPr>
        <p:blipFill rotWithShape="1">
          <a:blip r:embed="rId3">
            <a:alphaModFix/>
          </a:blip>
          <a:srcRect b="0" l="0" r="49889" t="0"/>
          <a:stretch/>
        </p:blipFill>
        <p:spPr>
          <a:xfrm>
            <a:off x="5121400" y="103625"/>
            <a:ext cx="3325551" cy="1832075"/>
          </a:xfrm>
          <a:prstGeom prst="rect">
            <a:avLst/>
          </a:prstGeom>
          <a:noFill/>
          <a:ln>
            <a:noFill/>
          </a:ln>
        </p:spPr>
      </p:pic>
      <p:pic>
        <p:nvPicPr>
          <p:cNvPr id="73" name="Google Shape;73;p15"/>
          <p:cNvPicPr preferRelativeResize="0"/>
          <p:nvPr/>
        </p:nvPicPr>
        <p:blipFill rotWithShape="1">
          <a:blip r:embed="rId3">
            <a:alphaModFix/>
          </a:blip>
          <a:srcRect b="0" l="49596" r="0" t="0"/>
          <a:stretch/>
        </p:blipFill>
        <p:spPr>
          <a:xfrm>
            <a:off x="5071050" y="1935701"/>
            <a:ext cx="3325551" cy="1821350"/>
          </a:xfrm>
          <a:prstGeom prst="rect">
            <a:avLst/>
          </a:prstGeom>
          <a:noFill/>
          <a:ln>
            <a:noFill/>
          </a:ln>
        </p:spPr>
      </p:pic>
      <p:sp>
        <p:nvSpPr>
          <p:cNvPr id="74" name="Google Shape;74;p15"/>
          <p:cNvSpPr txBox="1"/>
          <p:nvPr/>
        </p:nvSpPr>
        <p:spPr>
          <a:xfrm>
            <a:off x="4572000" y="3746425"/>
            <a:ext cx="4210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Playfair Display"/>
                <a:ea typeface="Playfair Display"/>
                <a:cs typeface="Playfair Display"/>
                <a:sym typeface="Playfair Display"/>
              </a:rPr>
              <a:t>COVID-19 infected Chest X-ray images showing:</a:t>
            </a:r>
            <a:endParaRPr sz="1200">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 sz="1200">
                <a:solidFill>
                  <a:schemeClr val="dk2"/>
                </a:solidFill>
                <a:latin typeface="Playfair Display"/>
                <a:ea typeface="Playfair Display"/>
                <a:cs typeface="Playfair Display"/>
                <a:sym typeface="Playfair Display"/>
              </a:rPr>
              <a:t> (a) patchy Ground-glass opacities, (b) Reticular opacities,</a:t>
            </a:r>
            <a:endParaRPr sz="1200">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 sz="1200">
                <a:solidFill>
                  <a:schemeClr val="dk2"/>
                </a:solidFill>
                <a:latin typeface="Playfair Display"/>
                <a:ea typeface="Playfair Display"/>
                <a:cs typeface="Playfair Display"/>
                <a:sym typeface="Playfair Display"/>
              </a:rPr>
              <a:t> (c) Pulmonary consolidation, (d) Mild opacities. </a:t>
            </a:r>
            <a:endParaRPr sz="1200">
              <a:solidFill>
                <a:schemeClr val="dk2"/>
              </a:solidFill>
              <a:latin typeface="Playfair Display"/>
              <a:ea typeface="Playfair Display"/>
              <a:cs typeface="Playfair Display"/>
              <a:sym typeface="Playfair Display"/>
            </a:endParaRPr>
          </a:p>
        </p:txBody>
      </p:sp>
      <p:sp>
        <p:nvSpPr>
          <p:cNvPr id="75" name="Google Shape;75;p15"/>
          <p:cNvSpPr txBox="1"/>
          <p:nvPr/>
        </p:nvSpPr>
        <p:spPr>
          <a:xfrm>
            <a:off x="179900" y="743153"/>
            <a:ext cx="4392000" cy="4109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Playfair Display"/>
              <a:buAutoNum type="arabicPeriod"/>
            </a:pPr>
            <a:r>
              <a:rPr lang="en" sz="1700">
                <a:solidFill>
                  <a:schemeClr val="dk2"/>
                </a:solidFill>
                <a:latin typeface="Playfair Display"/>
                <a:ea typeface="Playfair Display"/>
                <a:cs typeface="Playfair Display"/>
                <a:sym typeface="Playfair Display"/>
              </a:rPr>
              <a:t>COVID- 19 is an extremely contagious disease and caused world wide pandemic in 2020</a:t>
            </a:r>
            <a:endParaRPr sz="1700">
              <a:solidFill>
                <a:schemeClr val="dk2"/>
              </a:solidFill>
              <a:latin typeface="Playfair Display"/>
              <a:ea typeface="Playfair Display"/>
              <a:cs typeface="Playfair Display"/>
              <a:sym typeface="Playfair Display"/>
            </a:endParaRPr>
          </a:p>
          <a:p>
            <a:pPr indent="-336550" lvl="0" marL="457200" rtl="0" algn="l">
              <a:spcBef>
                <a:spcPts val="0"/>
              </a:spcBef>
              <a:spcAft>
                <a:spcPts val="0"/>
              </a:spcAft>
              <a:buClr>
                <a:schemeClr val="dk2"/>
              </a:buClr>
              <a:buSzPts val="1700"/>
              <a:buFont typeface="Playfair Display"/>
              <a:buAutoNum type="arabicPeriod"/>
            </a:pPr>
            <a:r>
              <a:rPr lang="en" sz="1700">
                <a:solidFill>
                  <a:schemeClr val="dk2"/>
                </a:solidFill>
                <a:latin typeface="Playfair Display"/>
                <a:ea typeface="Playfair Display"/>
                <a:cs typeface="Playfair Display"/>
                <a:sym typeface="Playfair Display"/>
              </a:rPr>
              <a:t>Chest X-ray imaging is effective way for lung disease detection</a:t>
            </a:r>
            <a:endParaRPr sz="1700">
              <a:solidFill>
                <a:schemeClr val="dk2"/>
              </a:solidFill>
              <a:latin typeface="Playfair Display"/>
              <a:ea typeface="Playfair Display"/>
              <a:cs typeface="Playfair Display"/>
              <a:sym typeface="Playfair Display"/>
            </a:endParaRPr>
          </a:p>
          <a:p>
            <a:pPr indent="-336550" lvl="0" marL="457200" rtl="0" algn="l">
              <a:spcBef>
                <a:spcPts val="0"/>
              </a:spcBef>
              <a:spcAft>
                <a:spcPts val="0"/>
              </a:spcAft>
              <a:buClr>
                <a:schemeClr val="dk2"/>
              </a:buClr>
              <a:buSzPts val="1700"/>
              <a:buFont typeface="Playfair Display"/>
              <a:buAutoNum type="arabicPeriod"/>
            </a:pPr>
            <a:r>
              <a:rPr lang="en" sz="1700">
                <a:solidFill>
                  <a:schemeClr val="dk2"/>
                </a:solidFill>
                <a:latin typeface="Playfair Display"/>
                <a:ea typeface="Playfair Display"/>
                <a:cs typeface="Playfair Display"/>
                <a:sym typeface="Playfair Display"/>
              </a:rPr>
              <a:t>The symptom of COVID-19 is </a:t>
            </a:r>
            <a:r>
              <a:rPr lang="en" sz="1700">
                <a:solidFill>
                  <a:schemeClr val="dk2"/>
                </a:solidFill>
                <a:latin typeface="Playfair Display"/>
                <a:ea typeface="Playfair Display"/>
                <a:cs typeface="Playfair Display"/>
                <a:sym typeface="Playfair Display"/>
              </a:rPr>
              <a:t>similar to normal virus induced Pneumonia and other kinds of </a:t>
            </a:r>
            <a:r>
              <a:rPr lang="en" sz="1700">
                <a:solidFill>
                  <a:schemeClr val="dk2"/>
                </a:solidFill>
                <a:latin typeface="Playfair Display"/>
                <a:ea typeface="Playfair Display"/>
                <a:cs typeface="Playfair Display"/>
                <a:sym typeface="Playfair Display"/>
              </a:rPr>
              <a:t> </a:t>
            </a:r>
            <a:r>
              <a:rPr lang="en" sz="1700">
                <a:solidFill>
                  <a:schemeClr val="dk2"/>
                </a:solidFill>
                <a:latin typeface="Playfair Display"/>
                <a:ea typeface="Playfair Display"/>
                <a:cs typeface="Playfair Display"/>
                <a:sym typeface="Playfair Display"/>
              </a:rPr>
              <a:t>Pneumonia based on Chest X-ray imaging</a:t>
            </a:r>
            <a:endParaRPr sz="1700">
              <a:solidFill>
                <a:schemeClr val="dk2"/>
              </a:solidFill>
              <a:latin typeface="Playfair Display"/>
              <a:ea typeface="Playfair Display"/>
              <a:cs typeface="Playfair Display"/>
              <a:sym typeface="Playfair Display"/>
            </a:endParaRPr>
          </a:p>
          <a:p>
            <a:pPr indent="-336550" lvl="0" marL="457200" rtl="0" algn="l">
              <a:spcBef>
                <a:spcPts val="0"/>
              </a:spcBef>
              <a:spcAft>
                <a:spcPts val="0"/>
              </a:spcAft>
              <a:buClr>
                <a:schemeClr val="dk2"/>
              </a:buClr>
              <a:buSzPts val="1700"/>
              <a:buFont typeface="Playfair Display"/>
              <a:buAutoNum type="arabicPeriod"/>
            </a:pPr>
            <a:r>
              <a:rPr lang="en" sz="1700">
                <a:solidFill>
                  <a:schemeClr val="dk2"/>
                </a:solidFill>
                <a:latin typeface="Playfair Display"/>
                <a:ea typeface="Playfair Display"/>
                <a:cs typeface="Playfair Display"/>
                <a:sym typeface="Playfair Display"/>
              </a:rPr>
              <a:t>Biological methods like Reverse transcription polymerase chain reaction(RT-PCR) and ELISA antibody kits were widely used during pandemic, but it costly and time-consuming</a:t>
            </a:r>
            <a:endParaRPr sz="1700">
              <a:solidFill>
                <a:schemeClr val="dk2"/>
              </a:solidFill>
              <a:latin typeface="Playfair Display"/>
              <a:ea typeface="Playfair Display"/>
              <a:cs typeface="Playfair Display"/>
              <a:sym typeface="Playfair Display"/>
            </a:endParaRPr>
          </a:p>
        </p:txBody>
      </p:sp>
      <p:sp>
        <p:nvSpPr>
          <p:cNvPr id="76" name="Google Shape;76;p15"/>
          <p:cNvSpPr txBox="1"/>
          <p:nvPr/>
        </p:nvSpPr>
        <p:spPr>
          <a:xfrm>
            <a:off x="6203450" y="4540525"/>
            <a:ext cx="240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dk2"/>
                </a:solidFill>
                <a:latin typeface="Playfair Display"/>
                <a:ea typeface="Playfair Display"/>
                <a:cs typeface="Playfair Display"/>
                <a:sym typeface="Playfair Display"/>
              </a:rPr>
              <a:t>Chandra et al. 2021</a:t>
            </a:r>
            <a:r>
              <a:rPr i="1" lang="en" sz="1300">
                <a:solidFill>
                  <a:schemeClr val="dk1"/>
                </a:solidFill>
                <a:latin typeface="Playfair Display"/>
                <a:ea typeface="Playfair Display"/>
                <a:cs typeface="Playfair Display"/>
                <a:sym typeface="Playfair Display"/>
              </a:rPr>
              <a:t> </a:t>
            </a:r>
            <a:r>
              <a:rPr lang="en" sz="600">
                <a:solidFill>
                  <a:schemeClr val="dk1"/>
                </a:solidFill>
                <a:latin typeface="Playfair Display"/>
                <a:ea typeface="Playfair Display"/>
                <a:cs typeface="Playfair Display"/>
                <a:sym typeface="Playfair Display"/>
              </a:rPr>
              <a:t> </a:t>
            </a:r>
            <a:endParaRPr sz="900">
              <a:latin typeface="Playfair Display"/>
              <a:ea typeface="Playfair Display"/>
              <a:cs typeface="Playfair Display"/>
              <a:sym typeface="Playfair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68000" y="112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a:t>
            </a:r>
            <a:endParaRPr/>
          </a:p>
        </p:txBody>
      </p:sp>
      <p:pic>
        <p:nvPicPr>
          <p:cNvPr id="287" name="Google Shape;287;p42"/>
          <p:cNvPicPr preferRelativeResize="0"/>
          <p:nvPr/>
        </p:nvPicPr>
        <p:blipFill>
          <a:blip r:embed="rId3">
            <a:alphaModFix/>
          </a:blip>
          <a:stretch>
            <a:fillRect/>
          </a:stretch>
        </p:blipFill>
        <p:spPr>
          <a:xfrm>
            <a:off x="3360600" y="2161425"/>
            <a:ext cx="5566474" cy="2811999"/>
          </a:xfrm>
          <a:prstGeom prst="rect">
            <a:avLst/>
          </a:prstGeom>
          <a:noFill/>
          <a:ln>
            <a:noFill/>
          </a:ln>
        </p:spPr>
      </p:pic>
      <p:sp>
        <p:nvSpPr>
          <p:cNvPr id="288" name="Google Shape;288;p42"/>
          <p:cNvSpPr txBox="1"/>
          <p:nvPr/>
        </p:nvSpPr>
        <p:spPr>
          <a:xfrm>
            <a:off x="279475" y="684700"/>
            <a:ext cx="74334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Because of the symmetry seen in the location of high correlation coefficients across a horizontal line (slide 26), we decided to add vertically flipped versions of each training image.  The augmented images will increase the variability of the correlated features, allowing our models to better understand the full range of their values.</a:t>
            </a:r>
            <a:endParaRPr b="1">
              <a:solidFill>
                <a:schemeClr val="dk2"/>
              </a:solidFill>
            </a:endParaRPr>
          </a:p>
        </p:txBody>
      </p:sp>
      <p:sp>
        <p:nvSpPr>
          <p:cNvPr id="289" name="Google Shape;289;p42"/>
          <p:cNvSpPr txBox="1"/>
          <p:nvPr/>
        </p:nvSpPr>
        <p:spPr>
          <a:xfrm>
            <a:off x="350950" y="1666975"/>
            <a:ext cx="3009600" cy="31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2"/>
                </a:solidFill>
                <a:latin typeface="Playfair Display"/>
                <a:ea typeface="Playfair Display"/>
                <a:cs typeface="Playfair Display"/>
                <a:sym typeface="Playfair Display"/>
              </a:rPr>
              <a:t>Data Summary after preprocessing/cleaning</a:t>
            </a:r>
            <a:endParaRPr sz="1800" u="sng">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800" u="sng">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Training set: 904 images</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Test set: 120 images</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Additional test set: 867 images.</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311700" y="11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a:t>
            </a:r>
            <a:r>
              <a:rPr lang="en"/>
              <a:t> of Baseline</a:t>
            </a:r>
            <a:endParaRPr/>
          </a:p>
        </p:txBody>
      </p:sp>
      <p:sp>
        <p:nvSpPr>
          <p:cNvPr id="295" name="Google Shape;295;p43"/>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	</a:t>
            </a:r>
            <a:r>
              <a:rPr lang="en" u="sng"/>
              <a:t>Small Test Set							Large Test Set</a:t>
            </a:r>
            <a:endParaRPr u="sng"/>
          </a:p>
        </p:txBody>
      </p:sp>
      <p:pic>
        <p:nvPicPr>
          <p:cNvPr id="296" name="Google Shape;296;p43"/>
          <p:cNvPicPr preferRelativeResize="0"/>
          <p:nvPr/>
        </p:nvPicPr>
        <p:blipFill>
          <a:blip r:embed="rId3">
            <a:alphaModFix/>
          </a:blip>
          <a:stretch>
            <a:fillRect/>
          </a:stretch>
        </p:blipFill>
        <p:spPr>
          <a:xfrm>
            <a:off x="311700" y="2137975"/>
            <a:ext cx="4534275" cy="2322125"/>
          </a:xfrm>
          <a:prstGeom prst="rect">
            <a:avLst/>
          </a:prstGeom>
          <a:noFill/>
          <a:ln>
            <a:noFill/>
          </a:ln>
        </p:spPr>
      </p:pic>
      <p:pic>
        <p:nvPicPr>
          <p:cNvPr id="297" name="Google Shape;297;p43"/>
          <p:cNvPicPr preferRelativeResize="0"/>
          <p:nvPr/>
        </p:nvPicPr>
        <p:blipFill>
          <a:blip r:embed="rId4">
            <a:alphaModFix/>
          </a:blip>
          <a:stretch>
            <a:fillRect/>
          </a:stretch>
        </p:blipFill>
        <p:spPr>
          <a:xfrm>
            <a:off x="4678300" y="2299475"/>
            <a:ext cx="4037100" cy="2064075"/>
          </a:xfrm>
          <a:prstGeom prst="rect">
            <a:avLst/>
          </a:prstGeom>
          <a:noFill/>
          <a:ln>
            <a:noFill/>
          </a:ln>
        </p:spPr>
      </p:pic>
      <p:sp>
        <p:nvSpPr>
          <p:cNvPr id="298" name="Google Shape;298;p43"/>
          <p:cNvSpPr txBox="1"/>
          <p:nvPr/>
        </p:nvSpPr>
        <p:spPr>
          <a:xfrm>
            <a:off x="404450" y="575450"/>
            <a:ext cx="66015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Playfair Display"/>
                <a:ea typeface="Playfair Display"/>
                <a:cs typeface="Playfair Display"/>
                <a:sym typeface="Playfair Display"/>
              </a:rPr>
              <a:t>The scores seen below were used as a baseline for model tuning.  The scores you see are only for logistic regression, however all other models were performing similarly with respect to the large test set.  </a:t>
            </a:r>
            <a:endParaRPr sz="1100">
              <a:solidFill>
                <a:schemeClr val="dk2"/>
              </a:solidFill>
              <a:latin typeface="Playfair Display"/>
              <a:ea typeface="Playfair Display"/>
              <a:cs typeface="Playfair Display"/>
              <a:sym typeface="Playfair Display"/>
            </a:endParaRPr>
          </a:p>
        </p:txBody>
      </p:sp>
      <p:sp>
        <p:nvSpPr>
          <p:cNvPr id="299" name="Google Shape;299;p43"/>
          <p:cNvSpPr txBox="1"/>
          <p:nvPr/>
        </p:nvSpPr>
        <p:spPr>
          <a:xfrm>
            <a:off x="311700" y="1109850"/>
            <a:ext cx="68799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Playfair Display"/>
                <a:ea typeface="Playfair Display"/>
                <a:cs typeface="Playfair Display"/>
                <a:sym typeface="Playfair Display"/>
              </a:rPr>
              <a:t>Goal: Improve Scores on the Large test set, while maintaining performance on the small test set.</a:t>
            </a:r>
            <a:endParaRPr b="1"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Exploratory Data Analysis</a:t>
            </a:r>
            <a:endParaRPr/>
          </a:p>
        </p:txBody>
      </p:sp>
      <p:sp>
        <p:nvSpPr>
          <p:cNvPr id="305" name="Google Shape;305;p4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-Missing Values: there were no missing values for any variables in this dataset</a:t>
            </a:r>
            <a:endParaRPr/>
          </a:p>
          <a:p>
            <a:pPr indent="0" lvl="0" marL="0" rtl="0" algn="l">
              <a:spcBef>
                <a:spcPts val="1200"/>
              </a:spcBef>
              <a:spcAft>
                <a:spcPts val="0"/>
              </a:spcAft>
              <a:buNone/>
            </a:pPr>
            <a:r>
              <a:rPr lang="en"/>
              <a:t>-Range: Features scaled from 0 to 1; minimum range size for any given feature is 0.66</a:t>
            </a:r>
            <a:endParaRPr/>
          </a:p>
          <a:p>
            <a:pPr indent="0" lvl="0" marL="0" rtl="0" algn="l">
              <a:spcBef>
                <a:spcPts val="1200"/>
              </a:spcBef>
              <a:spcAft>
                <a:spcPts val="0"/>
              </a:spcAft>
              <a:buNone/>
            </a:pPr>
            <a:r>
              <a:rPr lang="en"/>
              <a:t>-Correlation: Features closer to each other have higher correlation</a:t>
            </a:r>
            <a:endParaRPr/>
          </a:p>
          <a:p>
            <a:pPr indent="457200" lvl="0" marL="0" rtl="0" algn="l">
              <a:spcBef>
                <a:spcPts val="1200"/>
              </a:spcBef>
              <a:spcAft>
                <a:spcPts val="0"/>
              </a:spcAft>
              <a:buNone/>
            </a:pPr>
            <a:r>
              <a:rPr lang="en"/>
              <a:t>-Average correlation of 0.97 with others within 5 features away from them</a:t>
            </a:r>
            <a:endParaRPr/>
          </a:p>
          <a:p>
            <a:pPr indent="457200" lvl="0" marL="0" rtl="0" algn="l">
              <a:spcBef>
                <a:spcPts val="1200"/>
              </a:spcBef>
              <a:spcAft>
                <a:spcPts val="0"/>
              </a:spcAft>
              <a:buNone/>
            </a:pPr>
            <a:r>
              <a:rPr lang="en"/>
              <a:t>-Average correlation of 0.84 with others within 25 features away from them</a:t>
            </a:r>
            <a:endParaRPr/>
          </a:p>
          <a:p>
            <a:pPr indent="457200" lvl="0" marL="0" rtl="0" algn="l">
              <a:spcBef>
                <a:spcPts val="1200"/>
              </a:spcBef>
              <a:spcAft>
                <a:spcPts val="1200"/>
              </a:spcAft>
              <a:buClr>
                <a:schemeClr val="dk1"/>
              </a:buClr>
              <a:buSzPts val="1100"/>
              <a:buFont typeface="Arial"/>
              <a:buNone/>
            </a:pPr>
            <a:r>
              <a:rPr lang="en"/>
              <a:t>-Average correlation of 0.5 with others within 125 features away from them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for Modeling Summary</a:t>
            </a:r>
            <a:endParaRPr/>
          </a:p>
        </p:txBody>
      </p:sp>
      <p:sp>
        <p:nvSpPr>
          <p:cNvPr id="311" name="Google Shape;311;p4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Image split: 224x224</a:t>
            </a:r>
            <a:endParaRPr/>
          </a:p>
          <a:p>
            <a:pPr indent="-342900" lvl="0" marL="457200" rtl="0" algn="l">
              <a:spcBef>
                <a:spcPts val="0"/>
              </a:spcBef>
              <a:spcAft>
                <a:spcPts val="0"/>
              </a:spcAft>
              <a:buSzPts val="1800"/>
              <a:buAutoNum type="arabicPeriod"/>
            </a:pPr>
            <a:r>
              <a:rPr lang="en"/>
              <a:t>Image split: 224x224; remove outliers</a:t>
            </a:r>
            <a:endParaRPr/>
          </a:p>
          <a:p>
            <a:pPr indent="-342900" lvl="0" marL="457200" rtl="0" algn="l">
              <a:spcBef>
                <a:spcPts val="0"/>
              </a:spcBef>
              <a:spcAft>
                <a:spcPts val="0"/>
              </a:spcAft>
              <a:buSzPts val="1800"/>
              <a:buAutoNum type="arabicPeriod"/>
            </a:pPr>
            <a:r>
              <a:rPr lang="en"/>
              <a:t>Image split: 256x256; cropped images</a:t>
            </a:r>
            <a:endParaRPr/>
          </a:p>
          <a:p>
            <a:pPr indent="-342900" lvl="0" marL="457200" rtl="0" algn="l">
              <a:spcBef>
                <a:spcPts val="0"/>
              </a:spcBef>
              <a:spcAft>
                <a:spcPts val="0"/>
              </a:spcAft>
              <a:buSzPts val="1800"/>
              <a:buAutoNum type="arabicPeriod"/>
            </a:pPr>
            <a:r>
              <a:rPr lang="en"/>
              <a:t>Image split: 256x256; cropped images; remove outliers</a:t>
            </a:r>
            <a:endParaRPr/>
          </a:p>
          <a:p>
            <a:pPr indent="-342900" lvl="0" marL="457200" rtl="0" algn="l">
              <a:spcBef>
                <a:spcPts val="0"/>
              </a:spcBef>
              <a:spcAft>
                <a:spcPts val="0"/>
              </a:spcAft>
              <a:buSzPts val="1800"/>
              <a:buAutoNum type="arabicPeriod"/>
            </a:pPr>
            <a:r>
              <a:rPr lang="en"/>
              <a:t>Image split: 256x256; cropped images; remove outliers; data augmentation with vertical image flipping</a:t>
            </a:r>
            <a:endParaRPr/>
          </a:p>
          <a:p>
            <a:pPr indent="-342900" lvl="0" marL="457200" rtl="0" algn="l">
              <a:spcBef>
                <a:spcPts val="0"/>
              </a:spcBef>
              <a:spcAft>
                <a:spcPts val="0"/>
              </a:spcAft>
              <a:buSzPts val="1800"/>
              <a:buAutoNum type="arabicPeriod"/>
            </a:pPr>
            <a:r>
              <a:rPr lang="en"/>
              <a:t>Image split: 256x256; cropped images; remove outliers; remove irrelevant features</a:t>
            </a:r>
            <a:endParaRPr/>
          </a:p>
          <a:p>
            <a:pPr indent="-342900" lvl="0" marL="457200" rtl="0" algn="l">
              <a:spcBef>
                <a:spcPts val="0"/>
              </a:spcBef>
              <a:spcAft>
                <a:spcPts val="0"/>
              </a:spcAft>
              <a:buSzPts val="1800"/>
              <a:buAutoNum type="arabicPeriod"/>
            </a:pPr>
            <a:r>
              <a:rPr lang="en"/>
              <a:t>Image split: 256x256; cropped images; remove outliers; data augmentation with vertical image flipping; remove irrelevant features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381175" y="166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Hyperparameters</a:t>
            </a:r>
            <a:endParaRPr/>
          </a:p>
        </p:txBody>
      </p:sp>
      <p:pic>
        <p:nvPicPr>
          <p:cNvPr id="317" name="Google Shape;317;p46"/>
          <p:cNvPicPr preferRelativeResize="0"/>
          <p:nvPr/>
        </p:nvPicPr>
        <p:blipFill>
          <a:blip r:embed="rId3">
            <a:alphaModFix/>
          </a:blip>
          <a:stretch>
            <a:fillRect/>
          </a:stretch>
        </p:blipFill>
        <p:spPr>
          <a:xfrm>
            <a:off x="636500" y="739450"/>
            <a:ext cx="7250694" cy="40992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Evaluation on small test data</a:t>
            </a:r>
            <a:endParaRPr/>
          </a:p>
        </p:txBody>
      </p:sp>
      <p:pic>
        <p:nvPicPr>
          <p:cNvPr id="323" name="Google Shape;323;p47"/>
          <p:cNvPicPr preferRelativeResize="0"/>
          <p:nvPr/>
        </p:nvPicPr>
        <p:blipFill>
          <a:blip r:embed="rId3">
            <a:alphaModFix/>
          </a:blip>
          <a:stretch>
            <a:fillRect/>
          </a:stretch>
        </p:blipFill>
        <p:spPr>
          <a:xfrm>
            <a:off x="561900" y="1620500"/>
            <a:ext cx="7789525" cy="1902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on </a:t>
            </a:r>
            <a:r>
              <a:rPr lang="en"/>
              <a:t>large</a:t>
            </a:r>
            <a:r>
              <a:rPr lang="en"/>
              <a:t> test data</a:t>
            </a:r>
            <a:endParaRPr/>
          </a:p>
        </p:txBody>
      </p:sp>
      <p:pic>
        <p:nvPicPr>
          <p:cNvPr id="329" name="Google Shape;329;p48"/>
          <p:cNvPicPr preferRelativeResize="0"/>
          <p:nvPr/>
        </p:nvPicPr>
        <p:blipFill>
          <a:blip r:embed="rId3">
            <a:alphaModFix/>
          </a:blip>
          <a:stretch>
            <a:fillRect/>
          </a:stretch>
        </p:blipFill>
        <p:spPr>
          <a:xfrm>
            <a:off x="432225" y="1660675"/>
            <a:ext cx="7460549" cy="1822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35" name="Google Shape;335;p4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Best Model: SVM</a:t>
            </a:r>
            <a:endParaRPr/>
          </a:p>
          <a:p>
            <a:pPr indent="0" lvl="0" marL="0" rtl="0" algn="l">
              <a:spcBef>
                <a:spcPts val="1200"/>
              </a:spcBef>
              <a:spcAft>
                <a:spcPts val="0"/>
              </a:spcAft>
              <a:buNone/>
            </a:pPr>
            <a:r>
              <a:rPr lang="en"/>
              <a:t>Parameters: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Model does fairly well on test set AND has the highest scores when running model on outside data as well</a:t>
            </a:r>
            <a:endParaRPr/>
          </a:p>
          <a:p>
            <a:pPr indent="0" lvl="0" marL="0" rtl="0" algn="l">
              <a:spcBef>
                <a:spcPts val="1200"/>
              </a:spcBef>
              <a:spcAft>
                <a:spcPts val="0"/>
              </a:spcAft>
              <a:buClr>
                <a:schemeClr val="dk2"/>
              </a:buClr>
              <a:buSzPts val="1100"/>
              <a:buFont typeface="Arial"/>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336" name="Google Shape;336;p49"/>
          <p:cNvPicPr preferRelativeResize="0"/>
          <p:nvPr/>
        </p:nvPicPr>
        <p:blipFill>
          <a:blip r:embed="rId3">
            <a:alphaModFix/>
          </a:blip>
          <a:stretch>
            <a:fillRect/>
          </a:stretch>
        </p:blipFill>
        <p:spPr>
          <a:xfrm>
            <a:off x="1973050" y="1767175"/>
            <a:ext cx="4610100" cy="762000"/>
          </a:xfrm>
          <a:prstGeom prst="rect">
            <a:avLst/>
          </a:prstGeom>
          <a:noFill/>
          <a:ln>
            <a:noFill/>
          </a:ln>
        </p:spPr>
      </p:pic>
      <p:pic>
        <p:nvPicPr>
          <p:cNvPr id="337" name="Google Shape;337;p49"/>
          <p:cNvPicPr preferRelativeResize="0"/>
          <p:nvPr/>
        </p:nvPicPr>
        <p:blipFill>
          <a:blip r:embed="rId4">
            <a:alphaModFix/>
          </a:blip>
          <a:stretch>
            <a:fillRect/>
          </a:stretch>
        </p:blipFill>
        <p:spPr>
          <a:xfrm>
            <a:off x="5047625" y="2132700"/>
            <a:ext cx="601917" cy="269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Analysis</a:t>
            </a:r>
            <a:endParaRPr/>
          </a:p>
        </p:txBody>
      </p:sp>
      <p:sp>
        <p:nvSpPr>
          <p:cNvPr id="343" name="Google Shape;343;p5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Regrouped data to put all covid-19 and pneumonia images into one category and all normal images into another.</a:t>
            </a:r>
            <a:endParaRPr/>
          </a:p>
          <a:p>
            <a:pPr indent="0" lvl="0" marL="0" rtl="0" algn="l">
              <a:spcBef>
                <a:spcPts val="1200"/>
              </a:spcBef>
              <a:spcAft>
                <a:spcPts val="0"/>
              </a:spcAft>
              <a:buNone/>
            </a:pPr>
            <a:r>
              <a:rPr lang="en"/>
              <a:t>Positive class - 522 images</a:t>
            </a:r>
            <a:endParaRPr/>
          </a:p>
          <a:p>
            <a:pPr indent="0" lvl="0" marL="0" rtl="0" algn="l">
              <a:spcBef>
                <a:spcPts val="1200"/>
              </a:spcBef>
              <a:spcAft>
                <a:spcPts val="1200"/>
              </a:spcAft>
              <a:buNone/>
            </a:pPr>
            <a:r>
              <a:rPr lang="en"/>
              <a:t>Negative class - 382 images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Analysis Modeling</a:t>
            </a:r>
            <a:endParaRPr/>
          </a:p>
        </p:txBody>
      </p:sp>
      <p:sp>
        <p:nvSpPr>
          <p:cNvPr id="349" name="Google Shape;349;p51"/>
          <p:cNvSpPr txBox="1"/>
          <p:nvPr>
            <p:ph idx="1" type="body"/>
          </p:nvPr>
        </p:nvSpPr>
        <p:spPr>
          <a:xfrm>
            <a:off x="311700" y="3411075"/>
            <a:ext cx="8520600" cy="115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Conclusion: Models are better able to distinguish between covid and pneumonia, than they are to distinguish between sick lungs (covid or pneumonia) and healthy lungs</a:t>
            </a:r>
            <a:endParaRPr/>
          </a:p>
        </p:txBody>
      </p:sp>
      <p:graphicFrame>
        <p:nvGraphicFramePr>
          <p:cNvPr id="350" name="Google Shape;350;p51"/>
          <p:cNvGraphicFramePr/>
          <p:nvPr/>
        </p:nvGraphicFramePr>
        <p:xfrm>
          <a:off x="533250" y="1158700"/>
          <a:ext cx="3000000" cy="3000000"/>
        </p:xfrm>
        <a:graphic>
          <a:graphicData uri="http://schemas.openxmlformats.org/drawingml/2006/table">
            <a:tbl>
              <a:tblPr>
                <a:noFill/>
                <a:tableStyleId>{8AD7789A-DB2A-4D48-9004-19E536DC2529}</a:tableStyleId>
              </a:tblPr>
              <a:tblGrid>
                <a:gridCol w="2413000"/>
                <a:gridCol w="2413000"/>
                <a:gridCol w="2413000"/>
              </a:tblGrid>
              <a:tr h="550950">
                <a:tc>
                  <a:txBody>
                    <a:bodyPr/>
                    <a:lstStyle/>
                    <a:p>
                      <a:pPr indent="0" lvl="0" marL="0" rtl="0" algn="l">
                        <a:spcBef>
                          <a:spcPts val="0"/>
                        </a:spcBef>
                        <a:spcAft>
                          <a:spcPts val="0"/>
                        </a:spcAft>
                        <a:buNone/>
                      </a:pPr>
                      <a:r>
                        <a:rPr lang="en"/>
                        <a:t>Model</a:t>
                      </a:r>
                      <a:endParaRPr/>
                    </a:p>
                  </a:txBody>
                  <a:tcPr marT="91425" marB="91425" marR="91425" marL="91425"/>
                </a:tc>
                <a:tc>
                  <a:txBody>
                    <a:bodyPr/>
                    <a:lstStyle/>
                    <a:p>
                      <a:pPr indent="0" lvl="0" marL="0" rtl="0" algn="l">
                        <a:spcBef>
                          <a:spcPts val="0"/>
                        </a:spcBef>
                        <a:spcAft>
                          <a:spcPts val="0"/>
                        </a:spcAft>
                        <a:buNone/>
                      </a:pPr>
                      <a:r>
                        <a:rPr lang="en"/>
                        <a:t>Recall Before</a:t>
                      </a:r>
                      <a:endParaRPr/>
                    </a:p>
                  </a:txBody>
                  <a:tcPr marT="91425" marB="91425" marR="91425" marL="91425"/>
                </a:tc>
                <a:tc>
                  <a:txBody>
                    <a:bodyPr/>
                    <a:lstStyle/>
                    <a:p>
                      <a:pPr indent="0" lvl="0" marL="0" rtl="0" algn="l">
                        <a:spcBef>
                          <a:spcPts val="0"/>
                        </a:spcBef>
                        <a:spcAft>
                          <a:spcPts val="0"/>
                        </a:spcAft>
                        <a:buNone/>
                      </a:pPr>
                      <a:r>
                        <a:rPr lang="en"/>
                        <a:t>Recall After</a:t>
                      </a:r>
                      <a:endParaRPr/>
                    </a:p>
                  </a:txBody>
                  <a:tcPr marT="91425" marB="91425" marR="91425" marL="91425"/>
                </a:tc>
              </a:tr>
              <a:tr h="550950">
                <a:tc>
                  <a:txBody>
                    <a:bodyPr/>
                    <a:lstStyle/>
                    <a:p>
                      <a:pPr indent="0" lvl="0" marL="0" rtl="0" algn="l">
                        <a:spcBef>
                          <a:spcPts val="0"/>
                        </a:spcBef>
                        <a:spcAft>
                          <a:spcPts val="0"/>
                        </a:spcAft>
                        <a:buNone/>
                      </a:pPr>
                      <a:r>
                        <a:rPr lang="en"/>
                        <a:t>Logistic Regression</a:t>
                      </a:r>
                      <a:endParaRPr/>
                    </a:p>
                  </a:txBody>
                  <a:tcPr marT="91425" marB="91425" marR="91425" marL="91425"/>
                </a:tc>
                <a:tc>
                  <a:txBody>
                    <a:bodyPr/>
                    <a:lstStyle/>
                    <a:p>
                      <a:pPr indent="0" lvl="0" marL="0" rtl="0" algn="l">
                        <a:spcBef>
                          <a:spcPts val="0"/>
                        </a:spcBef>
                        <a:spcAft>
                          <a:spcPts val="0"/>
                        </a:spcAft>
                        <a:buNone/>
                      </a:pPr>
                      <a:r>
                        <a:rPr lang="en"/>
                        <a:t>93%</a:t>
                      </a:r>
                      <a:endParaRPr/>
                    </a:p>
                  </a:txBody>
                  <a:tcPr marT="91425" marB="91425" marR="91425" marL="91425"/>
                </a:tc>
                <a:tc>
                  <a:txBody>
                    <a:bodyPr/>
                    <a:lstStyle/>
                    <a:p>
                      <a:pPr indent="0" lvl="0" marL="0" rtl="0" algn="l">
                        <a:spcBef>
                          <a:spcPts val="0"/>
                        </a:spcBef>
                        <a:spcAft>
                          <a:spcPts val="0"/>
                        </a:spcAft>
                        <a:buNone/>
                      </a:pPr>
                      <a:r>
                        <a:rPr lang="en"/>
                        <a:t>89</a:t>
                      </a:r>
                      <a:r>
                        <a:rPr lang="en"/>
                        <a:t>%</a:t>
                      </a:r>
                      <a:endParaRPr/>
                    </a:p>
                  </a:txBody>
                  <a:tcPr marT="91425" marB="91425" marR="91425" marL="91425"/>
                </a:tc>
              </a:tr>
              <a:tr h="381000">
                <a:tc>
                  <a:txBody>
                    <a:bodyPr/>
                    <a:lstStyle/>
                    <a:p>
                      <a:pPr indent="0" lvl="0" marL="0" rtl="0" algn="l">
                        <a:spcBef>
                          <a:spcPts val="0"/>
                        </a:spcBef>
                        <a:spcAft>
                          <a:spcPts val="0"/>
                        </a:spcAft>
                        <a:buNone/>
                      </a:pPr>
                      <a:r>
                        <a:rPr lang="en"/>
                        <a:t>SVM</a:t>
                      </a:r>
                      <a:endParaRPr/>
                    </a:p>
                  </a:txBody>
                  <a:tcPr marT="91425" marB="91425" marR="91425" marL="91425"/>
                </a:tc>
                <a:tc>
                  <a:txBody>
                    <a:bodyPr/>
                    <a:lstStyle/>
                    <a:p>
                      <a:pPr indent="0" lvl="0" marL="0" rtl="0" algn="l">
                        <a:spcBef>
                          <a:spcPts val="0"/>
                        </a:spcBef>
                        <a:spcAft>
                          <a:spcPts val="0"/>
                        </a:spcAft>
                        <a:buNone/>
                      </a:pPr>
                      <a:r>
                        <a:rPr lang="en"/>
                        <a:t>97%</a:t>
                      </a:r>
                      <a:endParaRPr/>
                    </a:p>
                  </a:txBody>
                  <a:tcPr marT="91425" marB="91425" marR="91425" marL="91425"/>
                </a:tc>
                <a:tc>
                  <a:txBody>
                    <a:bodyPr/>
                    <a:lstStyle/>
                    <a:p>
                      <a:pPr indent="0" lvl="0" marL="0" rtl="0" algn="l">
                        <a:spcBef>
                          <a:spcPts val="0"/>
                        </a:spcBef>
                        <a:spcAft>
                          <a:spcPts val="0"/>
                        </a:spcAft>
                        <a:buNone/>
                      </a:pPr>
                      <a:r>
                        <a:rPr lang="en"/>
                        <a:t>8</a:t>
                      </a:r>
                      <a:r>
                        <a:rPr lang="en"/>
                        <a:t>7%</a:t>
                      </a:r>
                      <a:endParaRPr/>
                    </a:p>
                  </a:txBody>
                  <a:tcPr marT="91425" marB="91425" marR="91425" marL="91425"/>
                </a:tc>
              </a:tr>
              <a:tr h="381000">
                <a:tc>
                  <a:txBody>
                    <a:bodyPr/>
                    <a:lstStyle/>
                    <a:p>
                      <a:pPr indent="0" lvl="0" marL="0" rtl="0" algn="l">
                        <a:spcBef>
                          <a:spcPts val="0"/>
                        </a:spcBef>
                        <a:spcAft>
                          <a:spcPts val="0"/>
                        </a:spcAft>
                        <a:buNone/>
                      </a:pPr>
                      <a:r>
                        <a:rPr lang="en"/>
                        <a:t>Neural Network</a:t>
                      </a:r>
                      <a:endParaRPr/>
                    </a:p>
                  </a:txBody>
                  <a:tcPr marT="91425" marB="91425" marR="91425" marL="91425"/>
                </a:tc>
                <a:tc>
                  <a:txBody>
                    <a:bodyPr/>
                    <a:lstStyle/>
                    <a:p>
                      <a:pPr indent="0" lvl="0" marL="0" rtl="0" algn="l">
                        <a:spcBef>
                          <a:spcPts val="0"/>
                        </a:spcBef>
                        <a:spcAft>
                          <a:spcPts val="0"/>
                        </a:spcAft>
                        <a:buNone/>
                      </a:pPr>
                      <a:r>
                        <a:rPr lang="en"/>
                        <a:t>91%</a:t>
                      </a:r>
                      <a:endParaRPr/>
                    </a:p>
                  </a:txBody>
                  <a:tcPr marT="91425" marB="91425" marR="91425" marL="91425"/>
                </a:tc>
                <a:tc>
                  <a:txBody>
                    <a:bodyPr/>
                    <a:lstStyle/>
                    <a:p>
                      <a:pPr indent="0" lvl="0" marL="0" rtl="0" algn="l">
                        <a:spcBef>
                          <a:spcPts val="0"/>
                        </a:spcBef>
                        <a:spcAft>
                          <a:spcPts val="0"/>
                        </a:spcAft>
                        <a:buNone/>
                      </a:pPr>
                      <a:r>
                        <a:rPr lang="en"/>
                        <a:t>49</a:t>
                      </a:r>
                      <a:r>
                        <a:rPr lang="en"/>
                        <a:t>%</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82" name="Google Shape;82;p1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a:t>Source: ‘COVID-19 Detection in Chest X-Ray Images’ from class midterm repository</a:t>
            </a:r>
            <a:endParaRPr/>
          </a:p>
          <a:p>
            <a:pPr indent="0" lvl="0" marL="0" rtl="0" algn="l">
              <a:lnSpc>
                <a:spcPct val="95000"/>
              </a:lnSpc>
              <a:spcBef>
                <a:spcPts val="1200"/>
              </a:spcBef>
              <a:spcAft>
                <a:spcPts val="0"/>
              </a:spcAft>
              <a:buSzPts val="275"/>
              <a:buNone/>
            </a:pPr>
            <a:r>
              <a:rPr lang="en"/>
              <a:t>Original Source: </a:t>
            </a:r>
            <a:r>
              <a:rPr lang="en" u="sng">
                <a:solidFill>
                  <a:schemeClr val="hlink"/>
                </a:solidFill>
                <a:hlinkClick r:id="rId3"/>
              </a:rPr>
              <a:t>https://data.mendeley.com/datasets/fvk7h5dg2p/1</a:t>
            </a:r>
            <a:endParaRPr/>
          </a:p>
          <a:p>
            <a:pPr indent="0" lvl="0" marL="0" rtl="0" algn="l">
              <a:lnSpc>
                <a:spcPct val="95000"/>
              </a:lnSpc>
              <a:spcBef>
                <a:spcPts val="1200"/>
              </a:spcBef>
              <a:spcAft>
                <a:spcPts val="0"/>
              </a:spcAft>
              <a:buSzPts val="275"/>
              <a:buNone/>
            </a:pPr>
            <a:r>
              <a:rPr lang="en"/>
              <a:t>603 chest x ray images taken during 2019-2020</a:t>
            </a:r>
            <a:endParaRPr/>
          </a:p>
          <a:p>
            <a:pPr indent="0" lvl="0" marL="0" rtl="0" algn="l">
              <a:lnSpc>
                <a:spcPct val="95000"/>
              </a:lnSpc>
              <a:spcBef>
                <a:spcPts val="1200"/>
              </a:spcBef>
              <a:spcAft>
                <a:spcPts val="0"/>
              </a:spcAft>
              <a:buSzPts val="275"/>
              <a:buNone/>
            </a:pPr>
            <a:r>
              <a:rPr lang="en"/>
              <a:t>Class breakdown</a:t>
            </a:r>
            <a:endParaRPr/>
          </a:p>
          <a:p>
            <a:pPr indent="457200" lvl="0" marL="0" rtl="0" algn="l">
              <a:lnSpc>
                <a:spcPct val="95000"/>
              </a:lnSpc>
              <a:spcBef>
                <a:spcPts val="1200"/>
              </a:spcBef>
              <a:spcAft>
                <a:spcPts val="0"/>
              </a:spcAft>
              <a:buSzPts val="275"/>
              <a:buNone/>
            </a:pPr>
            <a:r>
              <a:rPr lang="en"/>
              <a:t>-Normal: 234 (39%)</a:t>
            </a:r>
            <a:endParaRPr/>
          </a:p>
          <a:p>
            <a:pPr indent="457200" lvl="0" marL="0" rtl="0" algn="l">
              <a:lnSpc>
                <a:spcPct val="95000"/>
              </a:lnSpc>
              <a:spcBef>
                <a:spcPts val="1200"/>
              </a:spcBef>
              <a:spcAft>
                <a:spcPts val="0"/>
              </a:spcAft>
              <a:buSzPts val="275"/>
              <a:buNone/>
            </a:pPr>
            <a:r>
              <a:rPr lang="en"/>
              <a:t>-Pneumonia: 148 (36%)</a:t>
            </a:r>
            <a:endParaRPr/>
          </a:p>
          <a:p>
            <a:pPr indent="457200" lvl="0" marL="0" rtl="0" algn="l">
              <a:lnSpc>
                <a:spcPct val="95000"/>
              </a:lnSpc>
              <a:spcBef>
                <a:spcPts val="1200"/>
              </a:spcBef>
              <a:spcAft>
                <a:spcPts val="0"/>
              </a:spcAft>
              <a:buSzPts val="275"/>
              <a:buNone/>
            </a:pPr>
            <a:r>
              <a:rPr lang="en"/>
              <a:t>-Covid-19 Pneumonia: 220 (25%)</a:t>
            </a:r>
            <a:endParaRPr/>
          </a:p>
          <a:p>
            <a:pPr indent="0" lvl="0" marL="0" rtl="0" algn="l">
              <a:lnSpc>
                <a:spcPct val="95000"/>
              </a:lnSpc>
              <a:spcBef>
                <a:spcPts val="1200"/>
              </a:spcBef>
              <a:spcAft>
                <a:spcPts val="0"/>
              </a:spcAft>
              <a:buClr>
                <a:schemeClr val="dk1"/>
              </a:buClr>
              <a:buSzPts val="275"/>
              <a:buFont typeface="Arial"/>
              <a:buNone/>
            </a:pPr>
            <a:r>
              <a:t/>
            </a:r>
            <a:endParaRPr/>
          </a:p>
          <a:p>
            <a:pPr indent="0" lvl="0" marL="0" rtl="0" algn="l">
              <a:lnSpc>
                <a:spcPct val="95000"/>
              </a:lnSpc>
              <a:spcBef>
                <a:spcPts val="1200"/>
              </a:spcBef>
              <a:spcAft>
                <a:spcPts val="0"/>
              </a:spcAft>
              <a:buSzPts val="275"/>
              <a:buNone/>
            </a:pPr>
            <a:r>
              <a:t/>
            </a:r>
            <a:endParaRPr/>
          </a:p>
          <a:p>
            <a:pPr indent="0" lvl="0" marL="0" rtl="0" algn="l">
              <a:lnSpc>
                <a:spcPct val="95000"/>
              </a:lnSpc>
              <a:spcBef>
                <a:spcPts val="1200"/>
              </a:spcBef>
              <a:spcAft>
                <a:spcPts val="0"/>
              </a:spcAft>
              <a:buSzPts val="275"/>
              <a:buNone/>
            </a:pPr>
            <a:r>
              <a:t/>
            </a:r>
            <a:endParaRPr/>
          </a:p>
          <a:p>
            <a:pPr indent="0" lvl="0" marL="0" rtl="0" algn="l">
              <a:lnSpc>
                <a:spcPct val="95000"/>
              </a:lnSpc>
              <a:spcBef>
                <a:spcPts val="1200"/>
              </a:spcBef>
              <a:spcAft>
                <a:spcPts val="1200"/>
              </a:spcAft>
              <a:buSzPts val="275"/>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311700" y="7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Analysis Hyperparameters</a:t>
            </a:r>
            <a:endParaRPr/>
          </a:p>
        </p:txBody>
      </p:sp>
      <p:pic>
        <p:nvPicPr>
          <p:cNvPr id="356" name="Google Shape;356;p52"/>
          <p:cNvPicPr preferRelativeResize="0"/>
          <p:nvPr/>
        </p:nvPicPr>
        <p:blipFill>
          <a:blip r:embed="rId3">
            <a:alphaModFix/>
          </a:blip>
          <a:stretch>
            <a:fillRect/>
          </a:stretch>
        </p:blipFill>
        <p:spPr>
          <a:xfrm>
            <a:off x="497800" y="686825"/>
            <a:ext cx="7441920" cy="419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Additional Analysis Modeling</a:t>
            </a:r>
            <a:endParaRPr/>
          </a:p>
        </p:txBody>
      </p:sp>
      <p:pic>
        <p:nvPicPr>
          <p:cNvPr id="362" name="Google Shape;362;p53"/>
          <p:cNvPicPr preferRelativeResize="0"/>
          <p:nvPr/>
        </p:nvPicPr>
        <p:blipFill>
          <a:blip r:embed="rId3">
            <a:alphaModFix/>
          </a:blip>
          <a:stretch>
            <a:fillRect/>
          </a:stretch>
        </p:blipFill>
        <p:spPr>
          <a:xfrm>
            <a:off x="570525" y="1388125"/>
            <a:ext cx="7201075" cy="2367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14300" y="159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Task</a:t>
            </a:r>
            <a:endParaRPr/>
          </a:p>
        </p:txBody>
      </p:sp>
      <p:pic>
        <p:nvPicPr>
          <p:cNvPr id="88" name="Google Shape;88;p17"/>
          <p:cNvPicPr preferRelativeResize="0"/>
          <p:nvPr/>
        </p:nvPicPr>
        <p:blipFill>
          <a:blip r:embed="rId3">
            <a:alphaModFix/>
          </a:blip>
          <a:stretch>
            <a:fillRect/>
          </a:stretch>
        </p:blipFill>
        <p:spPr>
          <a:xfrm>
            <a:off x="0" y="1612150"/>
            <a:ext cx="8634900" cy="2878300"/>
          </a:xfrm>
          <a:prstGeom prst="rect">
            <a:avLst/>
          </a:prstGeom>
          <a:noFill/>
          <a:ln>
            <a:noFill/>
          </a:ln>
        </p:spPr>
      </p:pic>
      <p:sp>
        <p:nvSpPr>
          <p:cNvPr id="89" name="Google Shape;89;p17"/>
          <p:cNvSpPr txBox="1"/>
          <p:nvPr/>
        </p:nvSpPr>
        <p:spPr>
          <a:xfrm>
            <a:off x="307075" y="1612150"/>
            <a:ext cx="4500" cy="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0" name="Google Shape;90;p17"/>
          <p:cNvSpPr txBox="1"/>
          <p:nvPr/>
        </p:nvSpPr>
        <p:spPr>
          <a:xfrm>
            <a:off x="3355875" y="1083300"/>
            <a:ext cx="2423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1" name="Google Shape;91;p17"/>
          <p:cNvSpPr txBox="1"/>
          <p:nvPr/>
        </p:nvSpPr>
        <p:spPr>
          <a:xfrm>
            <a:off x="6382775" y="1149100"/>
            <a:ext cx="232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2" name="Google Shape;92;p17"/>
          <p:cNvSpPr txBox="1"/>
          <p:nvPr/>
        </p:nvSpPr>
        <p:spPr>
          <a:xfrm>
            <a:off x="1679500" y="159875"/>
            <a:ext cx="6755700" cy="9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Build a machine learning model that can distinguish between covid-19 pneumonia and other types of pneumonia and can also  distinguish between covid-19 pneumonia and healthy lungs </a:t>
            </a:r>
            <a:endParaRPr sz="1800">
              <a:solidFill>
                <a:schemeClr val="dk2"/>
              </a:solidFill>
              <a:latin typeface="Playfair Display"/>
              <a:ea typeface="Playfair Display"/>
              <a:cs typeface="Playfair Display"/>
              <a:sym typeface="Playfair Display"/>
            </a:endParaRPr>
          </a:p>
        </p:txBody>
      </p:sp>
      <p:sp>
        <p:nvSpPr>
          <p:cNvPr id="93" name="Google Shape;93;p17"/>
          <p:cNvSpPr txBox="1"/>
          <p:nvPr/>
        </p:nvSpPr>
        <p:spPr>
          <a:xfrm>
            <a:off x="114300" y="4466025"/>
            <a:ext cx="264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Causes White opacities in the chest</a:t>
            </a:r>
            <a:endParaRPr sz="1800">
              <a:solidFill>
                <a:schemeClr val="dk2"/>
              </a:solidFill>
              <a:latin typeface="Playfair Display"/>
              <a:ea typeface="Playfair Display"/>
              <a:cs typeface="Playfair Display"/>
              <a:sym typeface="Playfair Display"/>
            </a:endParaRPr>
          </a:p>
        </p:txBody>
      </p:sp>
      <p:sp>
        <p:nvSpPr>
          <p:cNvPr id="94" name="Google Shape;94;p17"/>
          <p:cNvSpPr txBox="1"/>
          <p:nvPr/>
        </p:nvSpPr>
        <p:spPr>
          <a:xfrm>
            <a:off x="2862350" y="4466025"/>
            <a:ext cx="264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Causes White opacities in the chest</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Task</a:t>
            </a:r>
            <a:endParaRPr/>
          </a:p>
        </p:txBody>
      </p:sp>
      <p:sp>
        <p:nvSpPr>
          <p:cNvPr id="100" name="Google Shape;100;p1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Binary Classification:</a:t>
            </a:r>
            <a:endParaRPr b="1"/>
          </a:p>
          <a:p>
            <a:pPr indent="0" lvl="0" marL="0" rtl="0" algn="l">
              <a:spcBef>
                <a:spcPts val="1200"/>
              </a:spcBef>
              <a:spcAft>
                <a:spcPts val="0"/>
              </a:spcAft>
              <a:buNone/>
            </a:pPr>
            <a:r>
              <a:rPr lang="en"/>
              <a:t>	</a:t>
            </a:r>
            <a:r>
              <a:rPr b="1" lang="en"/>
              <a:t>Positive Class: </a:t>
            </a:r>
            <a:r>
              <a:rPr lang="en"/>
              <a:t>All covid-19 X-rays</a:t>
            </a:r>
            <a:endParaRPr/>
          </a:p>
          <a:p>
            <a:pPr indent="0" lvl="0" marL="0" rtl="0" algn="l">
              <a:spcBef>
                <a:spcPts val="1200"/>
              </a:spcBef>
              <a:spcAft>
                <a:spcPts val="1200"/>
              </a:spcAft>
              <a:buNone/>
            </a:pPr>
            <a:r>
              <a:rPr lang="en"/>
              <a:t>	</a:t>
            </a:r>
            <a:r>
              <a:rPr b="1" lang="en"/>
              <a:t>Negative Class:</a:t>
            </a:r>
            <a:r>
              <a:rPr lang="en"/>
              <a:t> All other X-rays (normal and other pneumonias)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14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Preprocessing</a:t>
            </a:r>
            <a:endParaRPr/>
          </a:p>
        </p:txBody>
      </p:sp>
      <p:sp>
        <p:nvSpPr>
          <p:cNvPr id="106" name="Google Shape;106;p19"/>
          <p:cNvSpPr txBox="1"/>
          <p:nvPr>
            <p:ph idx="1" type="body"/>
          </p:nvPr>
        </p:nvSpPr>
        <p:spPr>
          <a:xfrm>
            <a:off x="2295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images need to be of consistent resolution.  We started by resizing all images to be 224 X 224 pixels.</a:t>
            </a:r>
            <a:endParaRPr/>
          </a:p>
          <a:p>
            <a:pPr indent="0" lvl="0" marL="0" rtl="0" algn="l">
              <a:spcBef>
                <a:spcPts val="1200"/>
              </a:spcBef>
              <a:spcAft>
                <a:spcPts val="1200"/>
              </a:spcAft>
              <a:buNone/>
            </a:pPr>
            <a:r>
              <a:t/>
            </a:r>
            <a:endParaRPr/>
          </a:p>
        </p:txBody>
      </p:sp>
      <p:pic>
        <p:nvPicPr>
          <p:cNvPr id="107" name="Google Shape;107;p19"/>
          <p:cNvPicPr preferRelativeResize="0"/>
          <p:nvPr/>
        </p:nvPicPr>
        <p:blipFill>
          <a:blip r:embed="rId3">
            <a:alphaModFix/>
          </a:blip>
          <a:stretch>
            <a:fillRect/>
          </a:stretch>
        </p:blipFill>
        <p:spPr>
          <a:xfrm>
            <a:off x="0" y="1869775"/>
            <a:ext cx="9144000" cy="304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303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Extracting features for our models</a:t>
            </a:r>
            <a:endParaRPr/>
          </a:p>
        </p:txBody>
      </p:sp>
      <p:pic>
        <p:nvPicPr>
          <p:cNvPr id="113" name="Google Shape;113;p20"/>
          <p:cNvPicPr preferRelativeResize="0"/>
          <p:nvPr/>
        </p:nvPicPr>
        <p:blipFill>
          <a:blip r:embed="rId3">
            <a:alphaModFix/>
          </a:blip>
          <a:stretch>
            <a:fillRect/>
          </a:stretch>
        </p:blipFill>
        <p:spPr>
          <a:xfrm>
            <a:off x="-74875" y="822150"/>
            <a:ext cx="5345481" cy="4454575"/>
          </a:xfrm>
          <a:prstGeom prst="rect">
            <a:avLst/>
          </a:prstGeom>
          <a:noFill/>
          <a:ln>
            <a:noFill/>
          </a:ln>
        </p:spPr>
      </p:pic>
      <p:sp>
        <p:nvSpPr>
          <p:cNvPr id="114" name="Google Shape;114;p20"/>
          <p:cNvSpPr txBox="1"/>
          <p:nvPr/>
        </p:nvSpPr>
        <p:spPr>
          <a:xfrm>
            <a:off x="5512225" y="389125"/>
            <a:ext cx="3108000" cy="45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Our features would be the grayscale intensity values from each pixel associated with an (n x n) grid.  </a:t>
            </a:r>
            <a:r>
              <a:rPr lang="en" sz="1800">
                <a:solidFill>
                  <a:schemeClr val="dk2"/>
                </a:solidFill>
                <a:latin typeface="Playfair Display"/>
                <a:ea typeface="Playfair Display"/>
                <a:cs typeface="Playfair Display"/>
                <a:sym typeface="Playfair Display"/>
              </a:rPr>
              <a:t>The image at left shows a grid.  Within each grid cell there are 196 features (14 x 14).  We originally processed the images to be 224 x 224, giving us a total of </a:t>
            </a:r>
            <a:r>
              <a:rPr lang="en" sz="1800">
                <a:solidFill>
                  <a:schemeClr val="dk2"/>
                </a:solidFill>
                <a:latin typeface="Playfair Display"/>
                <a:ea typeface="Playfair Display"/>
                <a:cs typeface="Playfair Display"/>
                <a:sym typeface="Playfair Display"/>
              </a:rPr>
              <a:t> 50176 gray scale values to serve as features for our model.  </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a:t>
            </a:r>
            <a:endParaRPr/>
          </a:p>
        </p:txBody>
      </p:sp>
      <p:pic>
        <p:nvPicPr>
          <p:cNvPr id="120" name="Google Shape;120;p21"/>
          <p:cNvPicPr preferRelativeResize="0"/>
          <p:nvPr/>
        </p:nvPicPr>
        <p:blipFill>
          <a:blip r:embed="rId3">
            <a:alphaModFix/>
          </a:blip>
          <a:stretch>
            <a:fillRect/>
          </a:stretch>
        </p:blipFill>
        <p:spPr>
          <a:xfrm>
            <a:off x="152400" y="1170125"/>
            <a:ext cx="3856965" cy="3820974"/>
          </a:xfrm>
          <a:prstGeom prst="rect">
            <a:avLst/>
          </a:prstGeom>
          <a:noFill/>
          <a:ln>
            <a:noFill/>
          </a:ln>
        </p:spPr>
      </p:pic>
      <p:sp>
        <p:nvSpPr>
          <p:cNvPr id="121" name="Google Shape;121;p21"/>
          <p:cNvSpPr txBox="1"/>
          <p:nvPr/>
        </p:nvSpPr>
        <p:spPr>
          <a:xfrm>
            <a:off x="4914075" y="1626975"/>
            <a:ext cx="3424800" cy="17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The grayscale values for each pixel are on the scale 0 to 255. 0 is </a:t>
            </a:r>
            <a:r>
              <a:rPr lang="en" sz="1800">
                <a:solidFill>
                  <a:schemeClr val="dk2"/>
                </a:solidFill>
                <a:latin typeface="Playfair Display"/>
                <a:ea typeface="Playfair Display"/>
                <a:cs typeface="Playfair Display"/>
                <a:sym typeface="Playfair Display"/>
              </a:rPr>
              <a:t>completely</a:t>
            </a:r>
            <a:r>
              <a:rPr lang="en" sz="1800">
                <a:solidFill>
                  <a:schemeClr val="dk2"/>
                </a:solidFill>
                <a:latin typeface="Playfair Display"/>
                <a:ea typeface="Playfair Display"/>
                <a:cs typeface="Playfair Display"/>
                <a:sym typeface="Playfair Display"/>
              </a:rPr>
              <a:t> black and 255 is completely white.    We normalized them to be on the scale 0 to 1.</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